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9" r:id="rId9"/>
    <p:sldId id="263" r:id="rId10"/>
    <p:sldId id="264" r:id="rId11"/>
    <p:sldId id="265" r:id="rId12"/>
    <p:sldId id="271" r:id="rId13"/>
    <p:sldId id="273" r:id="rId14"/>
    <p:sldId id="275" r:id="rId15"/>
    <p:sldId id="274" r:id="rId16"/>
    <p:sldId id="26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569" autoAdjust="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8032786885245903E-2"/>
          <c:y val="6.2218575687105281E-2"/>
          <c:w val="0.61584703756292758"/>
          <c:h val="0.9279574386780886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rgbClr val="FF000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spPr>
              <a:solidFill>
                <a:srgbClr val="FFFF00"/>
              </a:solidFill>
            </c:spPr>
          </c:dPt>
          <c:dPt>
            <c:idx val="3"/>
            <c:bubble3D val="0"/>
            <c:spPr>
              <a:solidFill>
                <a:srgbClr val="00B050"/>
              </a:solidFill>
            </c:spPr>
          </c:dPt>
          <c:dPt>
            <c:idx val="4"/>
            <c:bubble3D val="0"/>
            <c:spPr>
              <a:solidFill>
                <a:srgbClr val="002060"/>
              </a:solidFill>
            </c:spPr>
          </c:dPt>
          <c:cat>
            <c:strRef>
              <c:f>Лист1!$A$2:$A$3</c:f>
              <c:strCache>
                <c:ptCount val="2"/>
                <c:pt idx="0">
                  <c:v>подростки 55 чел (19,3%)</c:v>
                </c:pt>
                <c:pt idx="1">
                  <c:v>взрослые 230 чел (80,7%)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EA7754-8BE1-4EAE-A017-0137F30DF5B9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5567A35-9C97-4A8B-881F-3A55AE10746E}">
      <dgm:prSet phldrT="[Текст]"/>
      <dgm:spPr>
        <a:solidFill>
          <a:srgbClr val="C00000"/>
        </a:solidFill>
      </dgm:spPr>
      <dgm:t>
        <a:bodyPr/>
        <a:lstStyle/>
        <a:p>
          <a:pPr algn="ctr"/>
          <a:r>
            <a:rPr lang="ru-RU" i="1" dirty="0" smtClean="0"/>
            <a:t>Работа с самим подростком</a:t>
          </a:r>
          <a:endParaRPr lang="ru-RU" i="1" dirty="0"/>
        </a:p>
      </dgm:t>
    </dgm:pt>
    <dgm:pt modelId="{993339B6-494D-484E-93EC-625E5B6BE9A2}" type="parTrans" cxnId="{112AF6BB-1B55-4F6C-A31C-71D77CA3493B}">
      <dgm:prSet/>
      <dgm:spPr/>
      <dgm:t>
        <a:bodyPr/>
        <a:lstStyle/>
        <a:p>
          <a:endParaRPr lang="ru-RU"/>
        </a:p>
      </dgm:t>
    </dgm:pt>
    <dgm:pt modelId="{9BA78E23-AA69-408C-95FA-D3F937A3D92E}" type="sibTrans" cxnId="{112AF6BB-1B55-4F6C-A31C-71D77CA3493B}">
      <dgm:prSet/>
      <dgm:spPr/>
      <dgm:t>
        <a:bodyPr/>
        <a:lstStyle/>
        <a:p>
          <a:endParaRPr lang="ru-RU"/>
        </a:p>
      </dgm:t>
    </dgm:pt>
    <dgm:pt modelId="{BE38AB84-FCE1-4A53-A9DF-E6499091E8F8}">
      <dgm:prSet phldrT="[Текст]"/>
      <dgm:spPr>
        <a:solidFill>
          <a:srgbClr val="C00000"/>
        </a:solidFill>
      </dgm:spPr>
      <dgm:t>
        <a:bodyPr/>
        <a:lstStyle/>
        <a:p>
          <a:pPr algn="ctr"/>
          <a:r>
            <a:rPr lang="ru-RU" i="1" dirty="0" smtClean="0"/>
            <a:t>Работа с его семьей</a:t>
          </a:r>
          <a:endParaRPr lang="ru-RU" i="1" dirty="0"/>
        </a:p>
      </dgm:t>
    </dgm:pt>
    <dgm:pt modelId="{5E1FBBC0-88B7-4FA2-9B8C-865D01FA6C0E}" type="parTrans" cxnId="{0F48CEF5-D7C2-4CB5-9B80-66088260524B}">
      <dgm:prSet/>
      <dgm:spPr/>
      <dgm:t>
        <a:bodyPr/>
        <a:lstStyle/>
        <a:p>
          <a:endParaRPr lang="ru-RU"/>
        </a:p>
      </dgm:t>
    </dgm:pt>
    <dgm:pt modelId="{27FE7DAE-85AC-4C07-B8E8-5959C21FAD4F}" type="sibTrans" cxnId="{0F48CEF5-D7C2-4CB5-9B80-66088260524B}">
      <dgm:prSet/>
      <dgm:spPr/>
      <dgm:t>
        <a:bodyPr/>
        <a:lstStyle/>
        <a:p>
          <a:endParaRPr lang="ru-RU"/>
        </a:p>
      </dgm:t>
    </dgm:pt>
    <dgm:pt modelId="{14ECC0E0-2512-4E60-AFDA-B38CC2C9BD4D}">
      <dgm:prSet phldrT="[Текст]"/>
      <dgm:spPr>
        <a:solidFill>
          <a:srgbClr val="C00000"/>
        </a:solidFill>
      </dgm:spPr>
      <dgm:t>
        <a:bodyPr/>
        <a:lstStyle/>
        <a:p>
          <a:pPr algn="ctr"/>
          <a:r>
            <a:rPr lang="ru-RU" i="1" dirty="0" smtClean="0"/>
            <a:t>Школьная реадаптация</a:t>
          </a:r>
          <a:endParaRPr lang="ru-RU" i="1" dirty="0"/>
        </a:p>
      </dgm:t>
    </dgm:pt>
    <dgm:pt modelId="{4F642BAC-183D-4EC9-A1A5-144E5774CF14}" type="parTrans" cxnId="{F610185E-A663-4303-8942-AD7FDD395C1A}">
      <dgm:prSet/>
      <dgm:spPr/>
      <dgm:t>
        <a:bodyPr/>
        <a:lstStyle/>
        <a:p>
          <a:endParaRPr lang="ru-RU"/>
        </a:p>
      </dgm:t>
    </dgm:pt>
    <dgm:pt modelId="{93E7E441-9975-4662-B092-DBC8207F98CC}" type="sibTrans" cxnId="{F610185E-A663-4303-8942-AD7FDD395C1A}">
      <dgm:prSet/>
      <dgm:spPr/>
      <dgm:t>
        <a:bodyPr/>
        <a:lstStyle/>
        <a:p>
          <a:endParaRPr lang="ru-RU"/>
        </a:p>
      </dgm:t>
    </dgm:pt>
    <dgm:pt modelId="{85AA03CA-CAA7-4886-A7F1-D37A06ADF1AB}" type="pres">
      <dgm:prSet presAssocID="{93EA7754-8BE1-4EAE-A017-0137F30DF5B9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5E5FD8-7C6E-4EE7-8613-637B8A6FEB0E}" type="pres">
      <dgm:prSet presAssocID="{95567A35-9C97-4A8B-881F-3A55AE10746E}" presName="parentLin" presStyleCnt="0"/>
      <dgm:spPr/>
    </dgm:pt>
    <dgm:pt modelId="{D7913EA2-722C-41A6-9497-B57FDBE4AF19}" type="pres">
      <dgm:prSet presAssocID="{95567A35-9C97-4A8B-881F-3A55AE10746E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D48F1EC6-86BE-4296-83FD-039A56CE5354}" type="pres">
      <dgm:prSet presAssocID="{95567A35-9C97-4A8B-881F-3A55AE10746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D8EED45-AA3B-46D8-89CD-02CA2F749691}" type="pres">
      <dgm:prSet presAssocID="{95567A35-9C97-4A8B-881F-3A55AE10746E}" presName="negativeSpace" presStyleCnt="0"/>
      <dgm:spPr/>
    </dgm:pt>
    <dgm:pt modelId="{69F1B726-A8A1-40B7-94CF-472E273A8A25}" type="pres">
      <dgm:prSet presAssocID="{95567A35-9C97-4A8B-881F-3A55AE10746E}" presName="childText" presStyleLbl="conFgAcc1" presStyleIdx="0" presStyleCnt="3">
        <dgm:presLayoutVars>
          <dgm:bulletEnabled val="1"/>
        </dgm:presLayoutVars>
      </dgm:prSet>
      <dgm:spPr>
        <a:noFill/>
        <a:ln>
          <a:solidFill>
            <a:schemeClr val="tx1"/>
          </a:solidFill>
        </a:ln>
      </dgm:spPr>
    </dgm:pt>
    <dgm:pt modelId="{7DE59398-8EA9-48BB-9D01-73B6B137B22F}" type="pres">
      <dgm:prSet presAssocID="{9BA78E23-AA69-408C-95FA-D3F937A3D92E}" presName="spaceBetweenRectangles" presStyleCnt="0"/>
      <dgm:spPr/>
    </dgm:pt>
    <dgm:pt modelId="{911CA061-847E-4175-8E24-E054FA6F011B}" type="pres">
      <dgm:prSet presAssocID="{BE38AB84-FCE1-4A53-A9DF-E6499091E8F8}" presName="parentLin" presStyleCnt="0"/>
      <dgm:spPr/>
    </dgm:pt>
    <dgm:pt modelId="{C3098A2F-2868-4640-BE06-E25234404CA1}" type="pres">
      <dgm:prSet presAssocID="{BE38AB84-FCE1-4A53-A9DF-E6499091E8F8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DAAE6F9-AA97-44AF-B8EB-9E0295DB8D05}" type="pres">
      <dgm:prSet presAssocID="{BE38AB84-FCE1-4A53-A9DF-E6499091E8F8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B94B43-ACFF-4651-9568-2A41EBC231AA}" type="pres">
      <dgm:prSet presAssocID="{BE38AB84-FCE1-4A53-A9DF-E6499091E8F8}" presName="negativeSpace" presStyleCnt="0"/>
      <dgm:spPr/>
    </dgm:pt>
    <dgm:pt modelId="{B47EF733-67C1-49C7-B990-C34A9614102A}" type="pres">
      <dgm:prSet presAssocID="{BE38AB84-FCE1-4A53-A9DF-E6499091E8F8}" presName="childText" presStyleLbl="conFgAcc1" presStyleIdx="1" presStyleCnt="3">
        <dgm:presLayoutVars>
          <dgm:bulletEnabled val="1"/>
        </dgm:presLayoutVars>
      </dgm:prSet>
      <dgm:spPr>
        <a:noFill/>
        <a:ln>
          <a:solidFill>
            <a:schemeClr val="tx1"/>
          </a:solidFill>
        </a:ln>
      </dgm:spPr>
    </dgm:pt>
    <dgm:pt modelId="{E7CFE5FF-CF7E-431E-A3A5-D99433568CFD}" type="pres">
      <dgm:prSet presAssocID="{27FE7DAE-85AC-4C07-B8E8-5959C21FAD4F}" presName="spaceBetweenRectangles" presStyleCnt="0"/>
      <dgm:spPr/>
    </dgm:pt>
    <dgm:pt modelId="{F6D7456C-84A3-4466-8E9B-61A0EE3E6031}" type="pres">
      <dgm:prSet presAssocID="{14ECC0E0-2512-4E60-AFDA-B38CC2C9BD4D}" presName="parentLin" presStyleCnt="0"/>
      <dgm:spPr/>
    </dgm:pt>
    <dgm:pt modelId="{8729C513-CEA4-45C1-84E8-50D7381A9F6C}" type="pres">
      <dgm:prSet presAssocID="{14ECC0E0-2512-4E60-AFDA-B38CC2C9BD4D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68A5E5C7-6BE3-4475-8C02-B576ECD6BA23}" type="pres">
      <dgm:prSet presAssocID="{14ECC0E0-2512-4E60-AFDA-B38CC2C9BD4D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C55FD-2FB1-4C43-ACB7-CBCB3AC2E48E}" type="pres">
      <dgm:prSet presAssocID="{14ECC0E0-2512-4E60-AFDA-B38CC2C9BD4D}" presName="negativeSpace" presStyleCnt="0"/>
      <dgm:spPr/>
    </dgm:pt>
    <dgm:pt modelId="{6DE7D38A-4C65-4359-83AB-E2255703467A}" type="pres">
      <dgm:prSet presAssocID="{14ECC0E0-2512-4E60-AFDA-B38CC2C9BD4D}" presName="childText" presStyleLbl="conFgAcc1" presStyleIdx="2" presStyleCnt="3">
        <dgm:presLayoutVars>
          <dgm:bulletEnabled val="1"/>
        </dgm:presLayoutVars>
      </dgm:prSet>
      <dgm:spPr>
        <a:noFill/>
        <a:ln>
          <a:solidFill>
            <a:schemeClr val="tx1"/>
          </a:solidFill>
        </a:ln>
      </dgm:spPr>
    </dgm:pt>
  </dgm:ptLst>
  <dgm:cxnLst>
    <dgm:cxn modelId="{0F48CEF5-D7C2-4CB5-9B80-66088260524B}" srcId="{93EA7754-8BE1-4EAE-A017-0137F30DF5B9}" destId="{BE38AB84-FCE1-4A53-A9DF-E6499091E8F8}" srcOrd="1" destOrd="0" parTransId="{5E1FBBC0-88B7-4FA2-9B8C-865D01FA6C0E}" sibTransId="{27FE7DAE-85AC-4C07-B8E8-5959C21FAD4F}"/>
    <dgm:cxn modelId="{EBD90E60-4F74-4BCB-BEAE-57E22704C05D}" type="presOf" srcId="{95567A35-9C97-4A8B-881F-3A55AE10746E}" destId="{D7913EA2-722C-41A6-9497-B57FDBE4AF19}" srcOrd="0" destOrd="0" presId="urn:microsoft.com/office/officeart/2005/8/layout/list1"/>
    <dgm:cxn modelId="{44D39831-2926-4097-954B-2124C27CFC92}" type="presOf" srcId="{BE38AB84-FCE1-4A53-A9DF-E6499091E8F8}" destId="{C3098A2F-2868-4640-BE06-E25234404CA1}" srcOrd="0" destOrd="0" presId="urn:microsoft.com/office/officeart/2005/8/layout/list1"/>
    <dgm:cxn modelId="{44297491-E17C-4153-972E-987C58AA02EC}" type="presOf" srcId="{93EA7754-8BE1-4EAE-A017-0137F30DF5B9}" destId="{85AA03CA-CAA7-4886-A7F1-D37A06ADF1AB}" srcOrd="0" destOrd="0" presId="urn:microsoft.com/office/officeart/2005/8/layout/list1"/>
    <dgm:cxn modelId="{B51E97E4-CD9D-40EE-898B-06473D0EC6A1}" type="presOf" srcId="{14ECC0E0-2512-4E60-AFDA-B38CC2C9BD4D}" destId="{68A5E5C7-6BE3-4475-8C02-B576ECD6BA23}" srcOrd="1" destOrd="0" presId="urn:microsoft.com/office/officeart/2005/8/layout/list1"/>
    <dgm:cxn modelId="{112AF6BB-1B55-4F6C-A31C-71D77CA3493B}" srcId="{93EA7754-8BE1-4EAE-A017-0137F30DF5B9}" destId="{95567A35-9C97-4A8B-881F-3A55AE10746E}" srcOrd="0" destOrd="0" parTransId="{993339B6-494D-484E-93EC-625E5B6BE9A2}" sibTransId="{9BA78E23-AA69-408C-95FA-D3F937A3D92E}"/>
    <dgm:cxn modelId="{46C578D8-2EB8-4528-A2AB-729348621FFE}" type="presOf" srcId="{BE38AB84-FCE1-4A53-A9DF-E6499091E8F8}" destId="{EDAAE6F9-AA97-44AF-B8EB-9E0295DB8D05}" srcOrd="1" destOrd="0" presId="urn:microsoft.com/office/officeart/2005/8/layout/list1"/>
    <dgm:cxn modelId="{F610185E-A663-4303-8942-AD7FDD395C1A}" srcId="{93EA7754-8BE1-4EAE-A017-0137F30DF5B9}" destId="{14ECC0E0-2512-4E60-AFDA-B38CC2C9BD4D}" srcOrd="2" destOrd="0" parTransId="{4F642BAC-183D-4EC9-A1A5-144E5774CF14}" sibTransId="{93E7E441-9975-4662-B092-DBC8207F98CC}"/>
    <dgm:cxn modelId="{B11DA829-A1F4-4821-A0BE-E41DDFD30F77}" type="presOf" srcId="{95567A35-9C97-4A8B-881F-3A55AE10746E}" destId="{D48F1EC6-86BE-4296-83FD-039A56CE5354}" srcOrd="1" destOrd="0" presId="urn:microsoft.com/office/officeart/2005/8/layout/list1"/>
    <dgm:cxn modelId="{D95CE136-B046-4B52-81EE-B8860B06C7F9}" type="presOf" srcId="{14ECC0E0-2512-4E60-AFDA-B38CC2C9BD4D}" destId="{8729C513-CEA4-45C1-84E8-50D7381A9F6C}" srcOrd="0" destOrd="0" presId="urn:microsoft.com/office/officeart/2005/8/layout/list1"/>
    <dgm:cxn modelId="{A2A60A20-EE52-4050-B067-A729656437D7}" type="presParOf" srcId="{85AA03CA-CAA7-4886-A7F1-D37A06ADF1AB}" destId="{075E5FD8-7C6E-4EE7-8613-637B8A6FEB0E}" srcOrd="0" destOrd="0" presId="urn:microsoft.com/office/officeart/2005/8/layout/list1"/>
    <dgm:cxn modelId="{198B8FB0-2F21-4ABC-B737-71B50B614129}" type="presParOf" srcId="{075E5FD8-7C6E-4EE7-8613-637B8A6FEB0E}" destId="{D7913EA2-722C-41A6-9497-B57FDBE4AF19}" srcOrd="0" destOrd="0" presId="urn:microsoft.com/office/officeart/2005/8/layout/list1"/>
    <dgm:cxn modelId="{F357004E-9887-4005-A6DB-8421D357167E}" type="presParOf" srcId="{075E5FD8-7C6E-4EE7-8613-637B8A6FEB0E}" destId="{D48F1EC6-86BE-4296-83FD-039A56CE5354}" srcOrd="1" destOrd="0" presId="urn:microsoft.com/office/officeart/2005/8/layout/list1"/>
    <dgm:cxn modelId="{7768A4A1-C69F-407B-9021-A47074A88779}" type="presParOf" srcId="{85AA03CA-CAA7-4886-A7F1-D37A06ADF1AB}" destId="{8D8EED45-AA3B-46D8-89CD-02CA2F749691}" srcOrd="1" destOrd="0" presId="urn:microsoft.com/office/officeart/2005/8/layout/list1"/>
    <dgm:cxn modelId="{145BFFC5-A30E-44C5-A160-33CF7247A5A3}" type="presParOf" srcId="{85AA03CA-CAA7-4886-A7F1-D37A06ADF1AB}" destId="{69F1B726-A8A1-40B7-94CF-472E273A8A25}" srcOrd="2" destOrd="0" presId="urn:microsoft.com/office/officeart/2005/8/layout/list1"/>
    <dgm:cxn modelId="{5BF8400C-B9E2-4F0A-8AF1-F16D0341EFB0}" type="presParOf" srcId="{85AA03CA-CAA7-4886-A7F1-D37A06ADF1AB}" destId="{7DE59398-8EA9-48BB-9D01-73B6B137B22F}" srcOrd="3" destOrd="0" presId="urn:microsoft.com/office/officeart/2005/8/layout/list1"/>
    <dgm:cxn modelId="{06B27DB7-23A4-43F9-8A72-891EA1065DCE}" type="presParOf" srcId="{85AA03CA-CAA7-4886-A7F1-D37A06ADF1AB}" destId="{911CA061-847E-4175-8E24-E054FA6F011B}" srcOrd="4" destOrd="0" presId="urn:microsoft.com/office/officeart/2005/8/layout/list1"/>
    <dgm:cxn modelId="{F37A6512-B2D0-4096-A53D-EFC8C9852DB9}" type="presParOf" srcId="{911CA061-847E-4175-8E24-E054FA6F011B}" destId="{C3098A2F-2868-4640-BE06-E25234404CA1}" srcOrd="0" destOrd="0" presId="urn:microsoft.com/office/officeart/2005/8/layout/list1"/>
    <dgm:cxn modelId="{6FE5EADE-456A-4A6B-8D2F-B6B8E1FEBA4D}" type="presParOf" srcId="{911CA061-847E-4175-8E24-E054FA6F011B}" destId="{EDAAE6F9-AA97-44AF-B8EB-9E0295DB8D05}" srcOrd="1" destOrd="0" presId="urn:microsoft.com/office/officeart/2005/8/layout/list1"/>
    <dgm:cxn modelId="{908669DD-AC9D-4E23-8A13-EC48E32D9F71}" type="presParOf" srcId="{85AA03CA-CAA7-4886-A7F1-D37A06ADF1AB}" destId="{E6B94B43-ACFF-4651-9568-2A41EBC231AA}" srcOrd="5" destOrd="0" presId="urn:microsoft.com/office/officeart/2005/8/layout/list1"/>
    <dgm:cxn modelId="{929E9C39-F566-4243-B5EE-34E3CC3F1AE1}" type="presParOf" srcId="{85AA03CA-CAA7-4886-A7F1-D37A06ADF1AB}" destId="{B47EF733-67C1-49C7-B990-C34A9614102A}" srcOrd="6" destOrd="0" presId="urn:microsoft.com/office/officeart/2005/8/layout/list1"/>
    <dgm:cxn modelId="{94FD7BD0-5F43-4C68-A7AA-7509E9177596}" type="presParOf" srcId="{85AA03CA-CAA7-4886-A7F1-D37A06ADF1AB}" destId="{E7CFE5FF-CF7E-431E-A3A5-D99433568CFD}" srcOrd="7" destOrd="0" presId="urn:microsoft.com/office/officeart/2005/8/layout/list1"/>
    <dgm:cxn modelId="{F1666E83-9D0F-448E-A955-140AB3A364E7}" type="presParOf" srcId="{85AA03CA-CAA7-4886-A7F1-D37A06ADF1AB}" destId="{F6D7456C-84A3-4466-8E9B-61A0EE3E6031}" srcOrd="8" destOrd="0" presId="urn:microsoft.com/office/officeart/2005/8/layout/list1"/>
    <dgm:cxn modelId="{A2DE96E2-B9A2-4481-B56A-B73FE4EBB117}" type="presParOf" srcId="{F6D7456C-84A3-4466-8E9B-61A0EE3E6031}" destId="{8729C513-CEA4-45C1-84E8-50D7381A9F6C}" srcOrd="0" destOrd="0" presId="urn:microsoft.com/office/officeart/2005/8/layout/list1"/>
    <dgm:cxn modelId="{EB8E2459-7DD2-4EBE-BFEF-DF23946215D4}" type="presParOf" srcId="{F6D7456C-84A3-4466-8E9B-61A0EE3E6031}" destId="{68A5E5C7-6BE3-4475-8C02-B576ECD6BA23}" srcOrd="1" destOrd="0" presId="urn:microsoft.com/office/officeart/2005/8/layout/list1"/>
    <dgm:cxn modelId="{A9EB6636-F47D-460F-A29A-0FA8A7EC2A5E}" type="presParOf" srcId="{85AA03CA-CAA7-4886-A7F1-D37A06ADF1AB}" destId="{3E8C55FD-2FB1-4C43-ACB7-CBCB3AC2E48E}" srcOrd="9" destOrd="0" presId="urn:microsoft.com/office/officeart/2005/8/layout/list1"/>
    <dgm:cxn modelId="{EC48200C-7311-43B8-88AC-926BE5491266}" type="presParOf" srcId="{85AA03CA-CAA7-4886-A7F1-D37A06ADF1AB}" destId="{6DE7D38A-4C65-4359-83AB-E2255703467A}" srcOrd="10" destOrd="0" presId="urn:microsoft.com/office/officeart/2005/8/layout/list1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F1B726-A8A1-40B7-94CF-472E273A8A25}">
      <dsp:nvSpPr>
        <dsp:cNvPr id="0" name=""/>
        <dsp:cNvSpPr/>
      </dsp:nvSpPr>
      <dsp:spPr>
        <a:xfrm>
          <a:off x="0" y="1046607"/>
          <a:ext cx="7848872" cy="680400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8F1EC6-86BE-4296-83FD-039A56CE5354}">
      <dsp:nvSpPr>
        <dsp:cNvPr id="0" name=""/>
        <dsp:cNvSpPr/>
      </dsp:nvSpPr>
      <dsp:spPr>
        <a:xfrm>
          <a:off x="392443" y="648087"/>
          <a:ext cx="5494210" cy="79704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/>
            <a:t>Работа с самим подростком</a:t>
          </a:r>
          <a:endParaRPr lang="ru-RU" sz="2700" i="1" kern="1200" dirty="0"/>
        </a:p>
      </dsp:txBody>
      <dsp:txXfrm>
        <a:off x="431351" y="686995"/>
        <a:ext cx="5416394" cy="719224"/>
      </dsp:txXfrm>
    </dsp:sp>
    <dsp:sp modelId="{B47EF733-67C1-49C7-B990-C34A9614102A}">
      <dsp:nvSpPr>
        <dsp:cNvPr id="0" name=""/>
        <dsp:cNvSpPr/>
      </dsp:nvSpPr>
      <dsp:spPr>
        <a:xfrm>
          <a:off x="0" y="2271327"/>
          <a:ext cx="7848872" cy="680400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AAE6F9-AA97-44AF-B8EB-9E0295DB8D05}">
      <dsp:nvSpPr>
        <dsp:cNvPr id="0" name=""/>
        <dsp:cNvSpPr/>
      </dsp:nvSpPr>
      <dsp:spPr>
        <a:xfrm>
          <a:off x="392443" y="1872807"/>
          <a:ext cx="5494210" cy="79704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/>
            <a:t>Работа с его семьей</a:t>
          </a:r>
          <a:endParaRPr lang="ru-RU" sz="2700" i="1" kern="1200" dirty="0"/>
        </a:p>
      </dsp:txBody>
      <dsp:txXfrm>
        <a:off x="431351" y="1911715"/>
        <a:ext cx="5416394" cy="719224"/>
      </dsp:txXfrm>
    </dsp:sp>
    <dsp:sp modelId="{6DE7D38A-4C65-4359-83AB-E2255703467A}">
      <dsp:nvSpPr>
        <dsp:cNvPr id="0" name=""/>
        <dsp:cNvSpPr/>
      </dsp:nvSpPr>
      <dsp:spPr>
        <a:xfrm>
          <a:off x="0" y="3496048"/>
          <a:ext cx="7848872" cy="680400"/>
        </a:xfrm>
        <a:prstGeom prst="rect">
          <a:avLst/>
        </a:prstGeom>
        <a:noFill/>
        <a:ln w="19050" cap="flat" cmpd="sng" algn="ctr">
          <a:solidFill>
            <a:schemeClr val="tx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8A5E5C7-6BE3-4475-8C02-B576ECD6BA23}">
      <dsp:nvSpPr>
        <dsp:cNvPr id="0" name=""/>
        <dsp:cNvSpPr/>
      </dsp:nvSpPr>
      <dsp:spPr>
        <a:xfrm>
          <a:off x="392443" y="3097528"/>
          <a:ext cx="5494210" cy="797040"/>
        </a:xfrm>
        <a:prstGeom prst="roundRect">
          <a:avLst/>
        </a:prstGeom>
        <a:solidFill>
          <a:srgbClr val="C00000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7668" tIns="0" rIns="207668" bIns="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i="1" kern="1200" dirty="0" smtClean="0"/>
            <a:t>Школьная реадаптация</a:t>
          </a:r>
          <a:endParaRPr lang="ru-RU" sz="2700" i="1" kern="1200" dirty="0"/>
        </a:p>
      </dsp:txBody>
      <dsp:txXfrm>
        <a:off x="431351" y="3136436"/>
        <a:ext cx="5416394" cy="71922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0.69856</cdr:x>
      <cdr:y>0.15601</cdr:y>
    </cdr:from>
    <cdr:to>
      <cdr:x>0.9734</cdr:x>
      <cdr:y>0.32311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5673700" y="605036"/>
          <a:ext cx="2232248" cy="64807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Всего (285 чел)</a:t>
          </a:r>
          <a:endParaRPr lang="ru-RU" sz="24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17.12.2018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0" y="2420888"/>
            <a:ext cx="9144000" cy="1584176"/>
          </a:xfrm>
        </p:spPr>
        <p:txBody>
          <a:bodyPr>
            <a:noAutofit/>
          </a:bodyPr>
          <a:lstStyle/>
          <a:p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Опыт реабилитационной работы в условиях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 </a:t>
            </a:r>
            <a:r>
              <a:rPr lang="ru-RU" sz="4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</a:t>
            </a:r>
            <a:endParaRPr lang="ru-RU" sz="4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427984" y="5013176"/>
            <a:ext cx="4896544" cy="15841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Позднякова Л.А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 психолог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Филиала ГАУЗ «ООКНД»«ОНД»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426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5179336"/>
              </p:ext>
            </p:extLst>
          </p:nvPr>
        </p:nvGraphicFramePr>
        <p:xfrm>
          <a:off x="698500" y="2247900"/>
          <a:ext cx="8121972" cy="38782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8490" y="332656"/>
            <a:ext cx="7756263" cy="1291750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подростками в реабилитационном отделении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64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332656"/>
            <a:ext cx="8712968" cy="1054250"/>
          </a:xfrm>
        </p:spPr>
        <p:txBody>
          <a:bodyPr/>
          <a:lstStyle/>
          <a:p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Мероприятия с подростками, проводятся в трех основных направлениях:</a:t>
            </a:r>
            <a:endParaRPr lang="ru-RU"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424470540"/>
              </p:ext>
            </p:extLst>
          </p:nvPr>
        </p:nvGraphicFramePr>
        <p:xfrm>
          <a:off x="755576" y="2132856"/>
          <a:ext cx="7848872" cy="48245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09309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реабилитационной программы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4932040" y="1699067"/>
            <a:ext cx="3240360" cy="3024336"/>
          </a:xfrm>
          <a:prstGeom prst="ellipse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lumMod val="75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03310"/>
            <a:ext cx="32623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672898"/>
            <a:ext cx="3262313" cy="304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1115616" y="2703403"/>
            <a:ext cx="29523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Медицинский</a:t>
            </a:r>
          </a:p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28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043512" y="2626458"/>
            <a:ext cx="309634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 dirty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сихотерапевтический</a:t>
            </a:r>
          </a:p>
          <a:p>
            <a:pPr algn="ctr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2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психокоррекционный</a:t>
            </a:r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ru-RU" sz="22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22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879811" y="4764986"/>
            <a:ext cx="3478337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Социотерапевтический</a:t>
            </a:r>
            <a:endParaRPr lang="ru-RU" sz="2500" dirty="0" smtClean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500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компонент</a:t>
            </a:r>
            <a:endParaRPr lang="ru-RU" sz="2500" dirty="0">
              <a:solidFill>
                <a:schemeClr val="bg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06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368152"/>
          </a:xfrm>
        </p:spPr>
        <p:txBody>
          <a:bodyPr/>
          <a:lstStyle/>
          <a:p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Уровень </a:t>
            </a:r>
            <a:b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реабилитационного потенциала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467544" y="2564904"/>
            <a:ext cx="4022160" cy="4032448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Высокий                                 </a:t>
            </a:r>
          </a:p>
          <a:p>
            <a:pPr marL="0" indent="0">
              <a:buNone/>
            </a:pPr>
            <a:r>
              <a:rPr lang="ru-RU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Средний</a:t>
            </a:r>
          </a:p>
          <a:p>
            <a:pPr marL="0" indent="0">
              <a:buNone/>
            </a:pP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Низкий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851920" y="2240280"/>
            <a:ext cx="5292080" cy="3877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3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невной стационар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</a:t>
            </a:r>
          </a:p>
          <a:p>
            <a:pPr marL="0" indent="0">
              <a:buNone/>
            </a:pPr>
            <a:r>
              <a:rPr lang="ru-RU" sz="3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еабилитационная среда)</a:t>
            </a:r>
          </a:p>
          <a:p>
            <a:pPr marL="0" indent="0">
              <a:buNone/>
            </a:pP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круглосуточный</a:t>
            </a:r>
            <a:r>
              <a:rPr lang="ru-RU" sz="3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200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закрытая </a:t>
            </a:r>
          </a:p>
          <a:p>
            <a:pPr marL="0" indent="0">
              <a:buNone/>
            </a:pPr>
            <a:r>
              <a:rPr lang="ru-RU" sz="3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реабилитационная среда)</a:t>
            </a:r>
            <a:endParaRPr lang="ru-RU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трелка вправо 7"/>
          <p:cNvSpPr/>
          <p:nvPr/>
        </p:nvSpPr>
        <p:spPr>
          <a:xfrm>
            <a:off x="2555776" y="2636912"/>
            <a:ext cx="1224136" cy="1224136"/>
          </a:xfrm>
          <a:prstGeom prst="rightArrow">
            <a:avLst>
              <a:gd name="adj1" fmla="val 50000"/>
              <a:gd name="adj2" fmla="val 5520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право 8"/>
          <p:cNvSpPr/>
          <p:nvPr/>
        </p:nvSpPr>
        <p:spPr>
          <a:xfrm>
            <a:off x="2555776" y="4941168"/>
            <a:ext cx="1224136" cy="122413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1864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9" y="2248347"/>
            <a:ext cx="8496944" cy="4493021"/>
          </a:xfrm>
        </p:spPr>
        <p:txBody>
          <a:bodyPr>
            <a:normAutofit lnSpcReduction="10000"/>
          </a:bodyPr>
          <a:lstStyle/>
          <a:p>
            <a:pPr lvl="0">
              <a:buClr>
                <a:srgbClr val="4F81BD"/>
              </a:buClr>
              <a:buFont typeface="Wingdings" pitchFamily="2" charset="2"/>
              <a:buChar char="Ø"/>
            </a:pPr>
            <a:r>
              <a:rPr lang="ru-RU" sz="36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Открытая реабилитационная среда</a:t>
            </a:r>
          </a:p>
          <a:p>
            <a:pPr lvl="0">
              <a:buClr>
                <a:srgbClr val="4F81BD"/>
              </a:buClr>
              <a:buFont typeface="Wingdings" pitchFamily="2" charset="2"/>
              <a:buChar char="Ø"/>
            </a:pPr>
            <a:r>
              <a:rPr lang="ru-RU" sz="36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Длительный процесс адаптации</a:t>
            </a:r>
          </a:p>
          <a:p>
            <a:pPr lvl="0">
              <a:buClr>
                <a:srgbClr val="4F81BD"/>
              </a:buClr>
              <a:buFont typeface="Wingdings" pitchFamily="2" charset="2"/>
              <a:buChar char="Ø"/>
            </a:pPr>
            <a:r>
              <a:rPr lang="ru-RU" sz="36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Более раннее взаимодействие с семьей</a:t>
            </a:r>
          </a:p>
          <a:p>
            <a:pPr lvl="0">
              <a:buClr>
                <a:srgbClr val="4F81BD"/>
              </a:buClr>
              <a:buFont typeface="Wingdings" pitchFamily="2" charset="2"/>
              <a:buChar char="Ø"/>
            </a:pPr>
            <a:r>
              <a:rPr lang="ru-RU" sz="3600" dirty="0">
                <a:solidFill>
                  <a:prstClr val="white">
                    <a:lumMod val="85000"/>
                    <a:lumOff val="15000"/>
                  </a:prst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Интенсивное мотивационное воздействие на завершение полноценного курса реабилитации (предотвращение «соблазна» быстрой социализации)</a:t>
            </a:r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br>
              <a:rPr lang="ru-RU" sz="4800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800" dirty="0">
                <a:solidFill>
                  <a:srgbClr val="EEECE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дневного стационара.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865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" y="-647700"/>
            <a:ext cx="9142412" cy="7505700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18582"/>
            <a:ext cx="3816424" cy="28529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74194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83568" y="2204864"/>
            <a:ext cx="7756263" cy="1054250"/>
          </a:xfrm>
        </p:spPr>
        <p:txBody>
          <a:bodyPr/>
          <a:lstStyle/>
          <a:p>
            <a:r>
              <a:rPr lang="ru-RU" sz="9600" i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Благодарю за внимание</a:t>
            </a:r>
            <a:r>
              <a:rPr lang="ru-RU" sz="9600" dirty="0" smtClean="0">
                <a:solidFill>
                  <a:schemeClr val="tx1"/>
                </a:solidFill>
              </a:rPr>
              <a:t>!</a:t>
            </a:r>
            <a:endParaRPr lang="ru-RU" sz="9600" dirty="0">
              <a:solidFill>
                <a:schemeClr val="tx1"/>
              </a:solidFill>
            </a:endParaRPr>
          </a:p>
        </p:txBody>
      </p:sp>
      <p:sp>
        <p:nvSpPr>
          <p:cNvPr id="5" name="4-конечная звезда 4"/>
          <p:cNvSpPr/>
          <p:nvPr/>
        </p:nvSpPr>
        <p:spPr>
          <a:xfrm>
            <a:off x="7020272" y="4725144"/>
            <a:ext cx="1800200" cy="1850504"/>
          </a:xfrm>
          <a:prstGeom prst="star4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33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6000" dirty="0">
              <a:solidFill>
                <a:schemeClr val="tx1"/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107504" y="3767316"/>
            <a:ext cx="8928992" cy="1500187"/>
          </a:xfrm>
        </p:spPr>
        <p:txBody>
          <a:bodyPr>
            <a:noAutofit/>
          </a:bodyPr>
          <a:lstStyle/>
          <a:p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дневного стационара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реабилитации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лиц с наркологическими расстройствами 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организовано в мае 2002 года.</a:t>
            </a:r>
          </a:p>
          <a:p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Отделение рассчитано на 25 пациентов-мест</a:t>
            </a:r>
            <a:endParaRPr lang="ru-RU" sz="3200" i="1" dirty="0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04664"/>
            <a:ext cx="8208911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98153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0"/>
          <p:cNvSpPr>
            <a:spLocks noGrp="1"/>
          </p:cNvSpPr>
          <p:nvPr>
            <p:ph type="title"/>
          </p:nvPr>
        </p:nvSpPr>
        <p:spPr>
          <a:xfrm>
            <a:off x="683568" y="188640"/>
            <a:ext cx="7754713" cy="165618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Каналы госпитализации</a:t>
            </a:r>
            <a:endParaRPr lang="ru-RU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idx="1"/>
          </p:nvPr>
        </p:nvSpPr>
        <p:spPr>
          <a:xfrm>
            <a:off x="755576" y="2060848"/>
            <a:ext cx="8094787" cy="4392488"/>
          </a:xfrm>
        </p:spPr>
        <p:txBody>
          <a:bodyPr>
            <a:noAutofit/>
          </a:bodyPr>
          <a:lstStyle/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Стационарное отделение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ДПО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КДН и ЗП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Инспекция по делам несовершеннолетних (ПДН)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Уголовно-исполнительная инспекция</a:t>
            </a:r>
          </a:p>
          <a:p>
            <a:pPr marL="457200" indent="-457200" algn="l">
              <a:buClr>
                <a:schemeClr val="tx1"/>
              </a:buClr>
              <a:buFont typeface="Wingdings" panose="05000000000000000000" pitchFamily="2" charset="2"/>
              <a:buChar char="Ø"/>
            </a:pPr>
            <a:r>
              <a:rPr lang="ru-RU" sz="32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Самообращения</a:t>
            </a:r>
            <a:endParaRPr lang="ru-RU" sz="32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108520" y="836712"/>
            <a:ext cx="9001000" cy="864096"/>
          </a:xfrm>
          <a:noFill/>
        </p:spPr>
        <p:txBody>
          <a:bodyPr/>
          <a:lstStyle/>
          <a:p>
            <a:pPr algn="ctr"/>
            <a:r>
              <a:rPr lang="ru-RU" sz="4000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</a:t>
            </a:r>
            <a:b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медицинской реабилитации</a:t>
            </a:r>
            <a:endParaRPr lang="ru-RU" sz="4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251520" y="2420888"/>
            <a:ext cx="8678599" cy="4032448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</a:pPr>
            <a:r>
              <a:rPr lang="ru-RU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Восстановление личной и социальной компетентности пациента, достижение удовлетворяющего социального статуса, путем приобретения новых навыков и привычек обходиться без психоактивных веществ</a:t>
            </a:r>
            <a:endParaRPr lang="ru-RU"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9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>
            <a:duotone>
              <a:schemeClr val="bg2">
                <a:shade val="50000"/>
                <a:satMod val="340000"/>
                <a:lumMod val="40000"/>
              </a:schemeClr>
              <a:schemeClr val="bg2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69000"/>
                    </a14:imgEffect>
                    <a14:imgEffect>
                      <a14:colorTemperature colorTemp="8800"/>
                    </a14:imgEffect>
                    <a14:imgEffect>
                      <a14:saturation sat="29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762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755576" y="332657"/>
            <a:ext cx="7754713" cy="576063"/>
          </a:xfrm>
        </p:spPr>
        <p:txBody>
          <a:bodyPr/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endParaRPr lang="ru-RU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395536" y="1052736"/>
            <a:ext cx="8496944" cy="5256584"/>
          </a:xfrm>
        </p:spPr>
        <p:txBody>
          <a:bodyPr>
            <a:noAutofit/>
          </a:bodyPr>
          <a:lstStyle/>
          <a:p>
            <a:pPr marL="342900" indent="-3429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и укрепление у больного      мотивации на отказ от ПАВ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лечебных мероприятий, нацеленных на купирование патологического влечения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ивелирование расстройств сопряженных с употреблением ПАВ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</a:t>
            </a: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лучшение соматического статуса 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коррекция структуры личности </a:t>
            </a:r>
          </a:p>
          <a:p>
            <a:pPr marL="457200" indent="-457200" algn="l">
              <a:buClr>
                <a:schemeClr val="bg1"/>
              </a:buClr>
              <a:buFont typeface="Wingdings" panose="05000000000000000000" pitchFamily="2" charset="2"/>
              <a:buChar char="ü"/>
            </a:pPr>
            <a:r>
              <a:rPr lang="ru-RU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уровня социализации пациента</a:t>
            </a:r>
            <a:endParaRPr lang="ru-RU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419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chemeClr val="tx1"/>
                </a:solidFill>
                <a:latin typeface="Georgia" panose="02040502050405020303" pitchFamily="18" charset="0"/>
              </a:rPr>
              <a:t>Алгоритм реабилитационного процесса</a:t>
            </a:r>
            <a:endParaRPr lang="ru-RU" sz="3600" b="1" dirty="0">
              <a:solidFill>
                <a:schemeClr val="tx1"/>
              </a:solidFill>
              <a:latin typeface="Georgia" panose="02040502050405020303" pitchFamily="18" charset="0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179512" y="2276872"/>
            <a:ext cx="8568952" cy="4581128"/>
            <a:chOff x="467544" y="2276872"/>
            <a:chExt cx="6096000" cy="4064000"/>
          </a:xfrm>
        </p:grpSpPr>
        <p:sp>
          <p:nvSpPr>
            <p:cNvPr id="7" name="Прямоугольник 6"/>
            <p:cNvSpPr/>
            <p:nvPr/>
          </p:nvSpPr>
          <p:spPr>
            <a:xfrm>
              <a:off x="467544" y="2276872"/>
              <a:ext cx="6096000" cy="4064000"/>
            </a:xfrm>
            <a:prstGeom prst="rect">
              <a:avLst/>
            </a:prstGeom>
            <a:ln>
              <a:noFill/>
            </a:ln>
          </p:spPr>
        </p:sp>
        <p:sp>
          <p:nvSpPr>
            <p:cNvPr id="8" name="Полилиния 7"/>
            <p:cNvSpPr/>
            <p:nvPr/>
          </p:nvSpPr>
          <p:spPr>
            <a:xfrm>
              <a:off x="468288" y="2422475"/>
              <a:ext cx="2902148" cy="1741289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1. Интервенция в виде первичной консультации и мотивационного интервью</a:t>
              </a:r>
              <a:endPara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Полилиния 8"/>
            <p:cNvSpPr/>
            <p:nvPr/>
          </p:nvSpPr>
          <p:spPr>
            <a:xfrm>
              <a:off x="3661395" y="2423779"/>
              <a:ext cx="2902148" cy="1741289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2. Диагностика </a:t>
              </a: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клинического</a:t>
              </a: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психологического, социального </a:t>
              </a: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состояния </a:t>
              </a: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пациента</a:t>
              </a:r>
              <a:endPara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Полилиния 9"/>
            <p:cNvSpPr/>
            <p:nvPr/>
          </p:nvSpPr>
          <p:spPr>
            <a:xfrm>
              <a:off x="468288" y="4453979"/>
              <a:ext cx="2902148" cy="1741289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t" anchorCtr="0">
              <a:noAutofit/>
            </a:bodyPr>
            <a:lstStyle/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3. Фармакотерапия под наблюдением врача психиатра-нарколога</a:t>
              </a:r>
              <a:endPara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1" indent="-28575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ru-RU" sz="2000" kern="1200" dirty="0">
                <a:solidFill>
                  <a:schemeClr val="tx1"/>
                </a:solidFill>
              </a:endParaRPr>
            </a:p>
          </p:txBody>
        </p:sp>
        <p:sp>
          <p:nvSpPr>
            <p:cNvPr id="11" name="Полилиния 10"/>
            <p:cNvSpPr/>
            <p:nvPr/>
          </p:nvSpPr>
          <p:spPr>
            <a:xfrm>
              <a:off x="3658493" y="4212522"/>
              <a:ext cx="2902148" cy="1741289"/>
            </a:xfrm>
            <a:custGeom>
              <a:avLst/>
              <a:gdLst>
                <a:gd name="connsiteX0" fmla="*/ 0 w 2902148"/>
                <a:gd name="connsiteY0" fmla="*/ 0 h 1741289"/>
                <a:gd name="connsiteX1" fmla="*/ 2902148 w 2902148"/>
                <a:gd name="connsiteY1" fmla="*/ 0 h 1741289"/>
                <a:gd name="connsiteX2" fmla="*/ 2902148 w 2902148"/>
                <a:gd name="connsiteY2" fmla="*/ 1741289 h 1741289"/>
                <a:gd name="connsiteX3" fmla="*/ 0 w 2902148"/>
                <a:gd name="connsiteY3" fmla="*/ 1741289 h 1741289"/>
                <a:gd name="connsiteX4" fmla="*/ 0 w 2902148"/>
                <a:gd name="connsiteY4" fmla="*/ 0 h 174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902148" h="1741289">
                  <a:moveTo>
                    <a:pt x="0" y="0"/>
                  </a:moveTo>
                  <a:lnTo>
                    <a:pt x="2902148" y="0"/>
                  </a:lnTo>
                  <a:lnTo>
                    <a:pt x="2902148" y="1741289"/>
                  </a:lnTo>
                  <a:lnTo>
                    <a:pt x="0" y="1741289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75260" tIns="175260" rIns="175260" bIns="175260" numCol="1" spcCol="1270" anchor="ctr" anchorCtr="0">
              <a:noAutofit/>
            </a:bodyPr>
            <a:lstStyle/>
            <a:p>
              <a:pPr lvl="0" defTabSz="2044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4. Разработка реабилитационной программы</a:t>
              </a:r>
              <a:endParaRPr lang="ru-RU" sz="2800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cxnSp>
        <p:nvCxnSpPr>
          <p:cNvPr id="3" name="Прямая со стрелкой 2"/>
          <p:cNvCxnSpPr/>
          <p:nvPr/>
        </p:nvCxnSpPr>
        <p:spPr>
          <a:xfrm>
            <a:off x="3851920" y="3422432"/>
            <a:ext cx="612068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2843808" y="4005064"/>
            <a:ext cx="1821119" cy="725943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3995936" y="5477607"/>
            <a:ext cx="668991" cy="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540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39552" y="0"/>
            <a:ext cx="8352928" cy="2924944"/>
          </a:xfrm>
          <a:noFill/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Основой реализации задач является </a:t>
            </a:r>
            <a:r>
              <a:rPr lang="ru-RU" sz="4000" b="1" u="sng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групповая  и  индивидуальная </a:t>
            </a:r>
            <a:r>
              <a:rPr lang="ru-RU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коррекция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789551"/>
              </p:ext>
            </p:extLst>
          </p:nvPr>
        </p:nvGraphicFramePr>
        <p:xfrm>
          <a:off x="1187624" y="2636913"/>
          <a:ext cx="6912768" cy="353528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456384"/>
                <a:gridCol w="3456384"/>
              </a:tblGrid>
              <a:tr h="792087">
                <a:tc gridSpan="2">
                  <a:txBody>
                    <a:bodyPr/>
                    <a:lstStyle/>
                    <a:p>
                      <a:pPr algn="ctr"/>
                      <a:r>
                        <a:rPr lang="ru-RU" sz="3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год</a:t>
                      </a:r>
                      <a:endParaRPr lang="ru-RU" sz="3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Индивидуальная психологическая коррекция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1147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Групповая психологическая коррекция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363 группы</a:t>
                      </a:r>
                    </a:p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1676 человек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6247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Социальное сопровождение пациента</a:t>
            </a:r>
            <a:endParaRPr lang="ru-RU" sz="4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147303"/>
              </p:ext>
            </p:extLst>
          </p:nvPr>
        </p:nvGraphicFramePr>
        <p:xfrm>
          <a:off x="251520" y="1916832"/>
          <a:ext cx="8640960" cy="46329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866340"/>
                <a:gridCol w="2774620"/>
              </a:tblGrid>
              <a:tr h="426714">
                <a:tc gridSpan="2"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</a:t>
                      </a:r>
                      <a:endParaRPr lang="ru-RU" sz="2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контактов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576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Индивидуальные консультации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232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паспорта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Восстановление/замена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мед.полиса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Составление резюме для трудоустройства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Трудоустройство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Сотрудничество с биржей труда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 с созависимыми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432641">
                <a:tc>
                  <a:txBody>
                    <a:bodyPr/>
                    <a:lstStyle/>
                    <a:p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Центр</a:t>
                      </a:r>
                      <a:r>
                        <a:rPr lang="ru-RU" sz="2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социальной адаптации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895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Texturizer/>
                    </a14:imgEffect>
                    <a14:imgEffect>
                      <a14:sharpenSoften amount="2500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" y="3533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0"/>
            <a:ext cx="8892480" cy="6669360"/>
          </a:xfrm>
        </p:spPr>
        <p:txBody>
          <a:bodyPr/>
          <a:lstStyle/>
          <a:p>
            <a: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созависимыми</a:t>
            </a:r>
            <a:br>
              <a:rPr lang="ru-RU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Еженедельно вторник 16.00 проводится группа </a:t>
            </a:r>
            <a:r>
              <a:rPr lang="ru-RU" sz="4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созависимых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2018г. проведено:</a:t>
            </a:r>
            <a:br>
              <a:rPr lang="ru-RU" sz="40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Группа </a:t>
            </a:r>
            <a:r>
              <a:rPr lang="ru-RU" sz="4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созависимых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- 47гр. (208чел.)</a:t>
            </a:r>
            <a:b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Семейная индивидуальная </a:t>
            </a:r>
            <a:r>
              <a:rPr lang="ru-RU" sz="40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психологическая коррекция -</a:t>
            </a:r>
            <a:r>
              <a:rPr lang="ru-RU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76чел.</a:t>
            </a:r>
            <a: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40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4195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вердый переплет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730</TotalTime>
  <Words>313</Words>
  <Application>Microsoft Office PowerPoint</Application>
  <PresentationFormat>Экран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Твердый переплет</vt:lpstr>
      <vt:lpstr>Опыт реабилитационной работы в условиях  дневного стационара</vt:lpstr>
      <vt:lpstr>Презентация PowerPoint</vt:lpstr>
      <vt:lpstr>Каналы госпитализации</vt:lpstr>
      <vt:lpstr>   Цель  медицинской реабилитации</vt:lpstr>
      <vt:lpstr>Задачи:</vt:lpstr>
      <vt:lpstr>Алгоритм реабилитационного процесса</vt:lpstr>
      <vt:lpstr>Основой реализации задач является групповая  и  индивидуальная психологическая коррекция</vt:lpstr>
      <vt:lpstr>Социальное сопровождение пациента</vt:lpstr>
      <vt:lpstr>Работа с созависимыми Еженедельно вторник 16.00 проводится группа созависимых За 2018г. проведено: 1. Группа созависимых - 47гр. (208чел.) 2. Семейная индивидуальная психологическая коррекция -76чел. </vt:lpstr>
      <vt:lpstr>Работа с подростками в реабилитационном отделении</vt:lpstr>
      <vt:lpstr>Мероприятия с подростками, проводятся в трех основных направлениях:</vt:lpstr>
      <vt:lpstr>Структура реабилитационной программы</vt:lpstr>
      <vt:lpstr>Уровень  реабилитационного потенциала</vt:lpstr>
      <vt:lpstr>Особенности  дневного стационара.</vt:lpstr>
      <vt:lpstr>Презентация PowerPoint</vt:lpstr>
      <vt:lpstr>Благодарю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Dom</dc:creator>
  <cp:lastModifiedBy>Dom</cp:lastModifiedBy>
  <cp:revision>72</cp:revision>
  <dcterms:created xsi:type="dcterms:W3CDTF">2018-12-11T18:34:05Z</dcterms:created>
  <dcterms:modified xsi:type="dcterms:W3CDTF">2018-12-17T05:25:49Z</dcterms:modified>
</cp:coreProperties>
</file>