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5" r:id="rId5"/>
    <p:sldId id="259" r:id="rId6"/>
    <p:sldId id="258" r:id="rId7"/>
    <p:sldId id="261" r:id="rId8"/>
    <p:sldId id="270" r:id="rId9"/>
    <p:sldId id="262" r:id="rId10"/>
    <p:sldId id="271" r:id="rId11"/>
    <p:sldId id="263" r:id="rId12"/>
    <p:sldId id="264" r:id="rId13"/>
    <p:sldId id="273" r:id="rId14"/>
    <p:sldId id="266" r:id="rId15"/>
    <p:sldId id="267" r:id="rId16"/>
    <p:sldId id="268" r:id="rId17"/>
    <p:sldId id="269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388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10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78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0734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56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12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555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240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198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41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929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92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438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493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7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473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79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03E4B9-DE97-46D5-9402-9D9A5AD9738C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21DCCC-B27B-4A52-A25E-20AF2576B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35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ПРАК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как метод опосредованной психокоррекции 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 реабилитации зависимых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530278"/>
            <a:ext cx="6815669" cy="1794075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r"/>
            <a:r>
              <a:rPr lang="ru-RU" sz="2300" b="1" dirty="0" smtClean="0"/>
              <a:t>Докладчик: </a:t>
            </a:r>
            <a:r>
              <a:rPr lang="ru-RU" sz="2300" b="1" dirty="0" smtClean="0"/>
              <a:t>медицинский </a:t>
            </a:r>
            <a:r>
              <a:rPr lang="ru-RU" sz="2300" b="1" dirty="0" smtClean="0"/>
              <a:t>психолог </a:t>
            </a:r>
            <a:endParaRPr lang="ru-RU" sz="2300" b="1" dirty="0" smtClean="0"/>
          </a:p>
          <a:p>
            <a:pPr algn="r"/>
            <a:r>
              <a:rPr lang="ru-RU" sz="2300" b="1" dirty="0" smtClean="0"/>
              <a:t>психологической </a:t>
            </a:r>
            <a:r>
              <a:rPr lang="ru-RU" sz="2300" b="1" dirty="0" smtClean="0"/>
              <a:t>лаборатории ГАУЗ «ООКНД»</a:t>
            </a:r>
          </a:p>
          <a:p>
            <a:pPr algn="r"/>
            <a:r>
              <a:rPr lang="ru-RU" sz="2300" b="1" dirty="0" smtClean="0"/>
              <a:t>                    Жданова Наталья Владимировна</a:t>
            </a:r>
          </a:p>
          <a:p>
            <a:r>
              <a:rPr lang="ru-RU" dirty="0" smtClean="0"/>
              <a:t>Оренбург</a:t>
            </a:r>
            <a:r>
              <a:rPr lang="ru-RU" dirty="0" smtClean="0"/>
              <a:t>, 2017 </a:t>
            </a:r>
            <a:r>
              <a:rPr lang="ru-RU" sz="2400" dirty="0" smtClean="0"/>
              <a:t>г.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274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64" r="5167"/>
          <a:stretch/>
        </p:blipFill>
        <p:spPr>
          <a:xfrm>
            <a:off x="1443057" y="1100915"/>
            <a:ext cx="3419961" cy="5177053"/>
          </a:xfrm>
          <a:prstGeom prst="round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166" y="883693"/>
            <a:ext cx="6990380" cy="685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Место пациента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79" t="1921" b="5761"/>
          <a:stretch/>
        </p:blipFill>
        <p:spPr>
          <a:xfrm>
            <a:off x="5175346" y="1852812"/>
            <a:ext cx="5956109" cy="3616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базовой комплектации ПРАК четыре программы: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6817"/>
          </a:xfrm>
        </p:spPr>
        <p:txBody>
          <a:bodyPr>
            <a:normAutofit fontScale="62500" lnSpcReduction="20000"/>
          </a:bodyPr>
          <a:lstStyle/>
          <a:p>
            <a:r>
              <a:rPr lang="ru-RU" sz="4500" dirty="0" smtClean="0"/>
              <a:t>Релаксация</a:t>
            </a:r>
          </a:p>
          <a:p>
            <a:r>
              <a:rPr lang="ru-RU" sz="4500" dirty="0" smtClean="0"/>
              <a:t>Сон</a:t>
            </a:r>
          </a:p>
          <a:p>
            <a:r>
              <a:rPr lang="ru-RU" sz="4500" dirty="0" smtClean="0"/>
              <a:t>Головная боль</a:t>
            </a:r>
          </a:p>
          <a:p>
            <a:r>
              <a:rPr lang="ru-RU" sz="4500" dirty="0" smtClean="0"/>
              <a:t>Медитация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схема работы</a:t>
            </a:r>
            <a:endParaRPr lang="ru-RU" dirty="0"/>
          </a:p>
        </p:txBody>
      </p:sp>
      <p:pic>
        <p:nvPicPr>
          <p:cNvPr id="4" name="Рисунок 3" descr="ПРАК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127" y="2523281"/>
            <a:ext cx="5681075" cy="3666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78123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038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200" b="1" dirty="0" smtClean="0">
                <a:solidFill>
                  <a:schemeClr val="accent4">
                    <a:lumMod val="75000"/>
                  </a:schemeClr>
                </a:solidFill>
              </a:rPr>
              <a:t>Применение  </a:t>
            </a:r>
            <a:r>
              <a:rPr lang="ru-RU" sz="4200" b="1" dirty="0">
                <a:solidFill>
                  <a:schemeClr val="accent4">
                    <a:lumMod val="75000"/>
                  </a:schemeClr>
                </a:solidFill>
              </a:rPr>
              <a:t>ПРАК </a:t>
            </a:r>
            <a:r>
              <a:rPr lang="ru-RU" sz="4200" b="1" dirty="0" smtClean="0">
                <a:solidFill>
                  <a:schemeClr val="accent4">
                    <a:lumMod val="75000"/>
                  </a:schemeClr>
                </a:solidFill>
              </a:rPr>
              <a:t>в отделении медицинской реабилитации</a:t>
            </a:r>
            <a:br>
              <a:rPr lang="ru-RU" sz="4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200" b="1" dirty="0" smtClean="0">
                <a:solidFill>
                  <a:schemeClr val="accent4">
                    <a:lumMod val="75000"/>
                  </a:schemeClr>
                </a:solidFill>
              </a:rPr>
              <a:t>ГАУЗ </a:t>
            </a:r>
            <a:r>
              <a:rPr lang="ru-RU" sz="4200" b="1" dirty="0">
                <a:solidFill>
                  <a:schemeClr val="accent4">
                    <a:lumMod val="75000"/>
                  </a:schemeClr>
                </a:solidFill>
              </a:rPr>
              <a:t>«ООКНД»</a:t>
            </a:r>
            <a:r>
              <a:rPr lang="ru-RU" sz="4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2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4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Проведение сеансов ПРАК пациентам назначает лечащий врач с учетом физического самочувствия и актуального эмоционального состояния. </a:t>
            </a:r>
          </a:p>
          <a:p>
            <a:pPr>
              <a:buNone/>
            </a:pPr>
            <a:r>
              <a:rPr lang="ru-RU" dirty="0" smtClean="0"/>
              <a:t>Рекомендуемое количество сеансов – 8-10, но возможно увеличение либо уменьшение количества проводимых сессий в зависимости от состояния и жалоб пациента.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6047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Проведение сеанса ПРАК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593" y="2504362"/>
            <a:ext cx="6238163" cy="374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0" t="1392" r="33960"/>
          <a:stretch/>
        </p:blipFill>
        <p:spPr>
          <a:xfrm>
            <a:off x="1295402" y="2658750"/>
            <a:ext cx="2948545" cy="3022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трелка влево 9"/>
          <p:cNvSpPr/>
          <p:nvPr/>
        </p:nvSpPr>
        <p:spPr>
          <a:xfrm>
            <a:off x="4243947" y="3875963"/>
            <a:ext cx="1146919" cy="29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107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200" b="1" dirty="0" smtClean="0">
                <a:solidFill>
                  <a:schemeClr val="accent4">
                    <a:lumMod val="75000"/>
                  </a:schemeClr>
                </a:solidFill>
              </a:rPr>
              <a:t>Применение ПРАК в отделении реабилитации </a:t>
            </a:r>
            <a:br>
              <a:rPr lang="ru-RU" sz="4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200" b="1" dirty="0" smtClean="0">
                <a:solidFill>
                  <a:schemeClr val="accent4">
                    <a:lumMod val="75000"/>
                  </a:schemeClr>
                </a:solidFill>
              </a:rPr>
              <a:t>ГАУЗ «ООКНД»</a:t>
            </a:r>
            <a:r>
              <a:rPr lang="ru-RU" sz="4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2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4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0222205"/>
              </p:ext>
            </p:extLst>
          </p:nvPr>
        </p:nvGraphicFramePr>
        <p:xfrm>
          <a:off x="1295402" y="2538482"/>
          <a:ext cx="9601197" cy="38430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00399"/>
                <a:gridCol w="3200399"/>
                <a:gridCol w="3200399"/>
              </a:tblGrid>
              <a:tr h="901776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Отчетный</a:t>
                      </a:r>
                      <a:r>
                        <a:rPr lang="ru-RU" sz="2200" baseline="0" dirty="0" smtClean="0"/>
                        <a:t> период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Количество проведенных сеансов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/>
                        <a:t>Количество физических лиц</a:t>
                      </a:r>
                      <a:endParaRPr lang="ru-RU" sz="2200" dirty="0"/>
                    </a:p>
                  </a:txBody>
                  <a:tcPr/>
                </a:tc>
              </a:tr>
              <a:tr h="451417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2012 г.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558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99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417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2013 г.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611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/>
                        <a:t>122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417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2014 г.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644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139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417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2015 г.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639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110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417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2016 г.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689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/>
                        <a:t>116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020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2017 г.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   675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   109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Результаты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 С каждым годом увеличивается количество пациентов, которым проводятся сеансы ПРАК, а так же, возрастает число проводимых сеансов. Такой рост показателей связан, во-первых, с увеличением обращений зависимых людей за помощью, а во-вторых, с повторным проведением сеансов ПРАК отдельным пациентам, так как 8-10 сессий для лиц с зависимостью от ПАВ (особенно от синтетических </a:t>
            </a:r>
            <a:r>
              <a:rPr lang="ru-RU" dirty="0" err="1" smtClean="0"/>
              <a:t>психостимуляторов</a:t>
            </a:r>
            <a:r>
              <a:rPr lang="ru-RU" dirty="0" smtClean="0"/>
              <a:t>) не всегда оказывается достаточно для формирования устойчивых навыков расслабления и нормализации сна.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Выводы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dirty="0" smtClean="0"/>
              <a:t>Метод нашел широкое применение у пациентов с зависимостью от ПАВ в отделении медицинской реабилитации ГАУЗ «ООКНД»</a:t>
            </a:r>
          </a:p>
          <a:p>
            <a:pPr lvl="0" fontAlgn="base"/>
            <a:r>
              <a:rPr lang="ru-RU" dirty="0" smtClean="0"/>
              <a:t>Метод не отрицает, а расширяет традиционный инструментарий психологов и психотерапевтов в наркологических отделениях</a:t>
            </a:r>
          </a:p>
          <a:p>
            <a:pPr lvl="0" fontAlgn="base"/>
            <a:r>
              <a:rPr lang="ru-RU" dirty="0" smtClean="0"/>
              <a:t>Метод </a:t>
            </a:r>
            <a:r>
              <a:rPr lang="ru-RU" dirty="0" err="1" smtClean="0"/>
              <a:t>ПРАК</a:t>
            </a:r>
            <a:r>
              <a:rPr lang="ru-RU" dirty="0" smtClean="0"/>
              <a:t> прост в применении и практически не имеет побочных эффектов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Выводы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dirty="0" smtClean="0"/>
              <a:t>Повышение на фоне седативного эффекта уровня физической активности, умственной работоспособности, улучшения настроения, внимания и памяти свидетельствует об оптимизирующем влиянии метода бинауральных биений на функционально-метаболическую активность организма человека</a:t>
            </a:r>
          </a:p>
          <a:p>
            <a:pPr lvl="0" fontAlgn="base"/>
            <a:r>
              <a:rPr lang="ru-RU" dirty="0" smtClean="0"/>
              <a:t>Возникающий при проведении сеансов седативный эффект наступает значительно быстрее, чем при приеме транквилизирующих средств, и носит устойчивый пролонгированный характер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sz="7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041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>
                <a:solidFill>
                  <a:schemeClr val="accent4">
                    <a:lumMod val="75000"/>
                  </a:schemeClr>
                </a:solidFill>
              </a:rPr>
              <a:t>Что представляет собой комплекс ПРАК?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Программно-аппаратный </a:t>
            </a:r>
            <a:r>
              <a:rPr lang="ru-RU" b="1" dirty="0"/>
              <a:t>резонансно-акустический комплекс </a:t>
            </a:r>
            <a:r>
              <a:rPr lang="ru-RU" b="1" dirty="0" smtClean="0"/>
              <a:t>(ПРАК)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 smtClean="0"/>
              <a:t>Как метод </a:t>
            </a:r>
            <a:r>
              <a:rPr lang="ru-RU" dirty="0"/>
              <a:t>психосоматической коррекции с использованием раздельной светозвуковой стимуляции полушарий мозга одобрен Минздравом РФ и рекомендован для оснащения - прежде всего </a:t>
            </a:r>
            <a:r>
              <a:rPr lang="ru-RU" dirty="0" smtClean="0"/>
              <a:t>наркологических диспансеров </a:t>
            </a:r>
            <a:r>
              <a:rPr lang="ru-RU" dirty="0"/>
              <a:t>и психиатрических больниц.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6452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8222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accent4">
                    <a:lumMod val="75000"/>
                  </a:schemeClr>
                </a:solidFill>
              </a:rPr>
              <a:t>Что представляет собой комплекс ПРАК?</a:t>
            </a:r>
            <a:endParaRPr lang="ru-RU" sz="3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88107"/>
            <a:ext cx="9601196" cy="423080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4000" b="1" dirty="0"/>
              <a:t>В основу метода легли: 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4000" dirty="0"/>
              <a:t>Знания о воздействии различными волновыми диапазонами на состояние человека;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4000" dirty="0"/>
              <a:t>Использование свето-звуковой стимуляции мозга для коррекции его </a:t>
            </a:r>
            <a:r>
              <a:rPr lang="ru-RU" sz="4000" dirty="0" smtClean="0"/>
              <a:t>функций</a:t>
            </a:r>
            <a:r>
              <a:rPr lang="ru-RU" sz="4000" dirty="0">
                <a:latin typeface="Arial" charset="0"/>
              </a:rPr>
              <a:t> </a:t>
            </a:r>
            <a:r>
              <a:rPr lang="ru-RU" sz="4000" dirty="0" smtClean="0">
                <a:latin typeface="Arial" charset="0"/>
              </a:rPr>
              <a:t>и</a:t>
            </a:r>
            <a:r>
              <a:rPr lang="ru-RU" sz="4000" dirty="0" smtClean="0"/>
              <a:t> </a:t>
            </a:r>
            <a:r>
              <a:rPr lang="ru-RU" sz="4000" dirty="0"/>
              <a:t>для более полной его реабилитации;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4000" dirty="0"/>
              <a:t>Правильная организация комфорта </a:t>
            </a:r>
            <a:r>
              <a:rPr lang="ru-RU" sz="4000" dirty="0" smtClean="0"/>
              <a:t>процедуры.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dirty="0"/>
              <a:t>Методы </a:t>
            </a:r>
            <a:r>
              <a:rPr lang="ru-RU" sz="4000" b="1" dirty="0" smtClean="0"/>
              <a:t>воздействия:</a:t>
            </a:r>
            <a:endParaRPr lang="ru-RU" sz="4000" b="1" dirty="0"/>
          </a:p>
          <a:p>
            <a:pPr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000" dirty="0"/>
              <a:t>Бинауральные биения, скрытые за приятной музыкой в наушниках;</a:t>
            </a:r>
          </a:p>
          <a:p>
            <a:pPr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000" dirty="0"/>
              <a:t>Релаксирующий и дополняющий эффективность видеоряд и </a:t>
            </a:r>
            <a:r>
              <a:rPr lang="ru-RU" sz="4000" dirty="0" err="1"/>
              <a:t>светотерапия</a:t>
            </a:r>
            <a:r>
              <a:rPr lang="ru-RU" sz="4000" dirty="0"/>
              <a:t>;</a:t>
            </a:r>
          </a:p>
          <a:p>
            <a:pPr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000" dirty="0"/>
              <a:t>Комфортное горизонтальное расположение </a:t>
            </a:r>
            <a:r>
              <a:rPr lang="ru-RU" sz="4000" dirty="0" smtClean="0"/>
              <a:t>тела.</a:t>
            </a:r>
            <a:endParaRPr lang="ru-RU" sz="4000" dirty="0"/>
          </a:p>
          <a:p>
            <a:pPr marL="0" indent="0">
              <a:lnSpc>
                <a:spcPct val="110000"/>
              </a:lnSpc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3771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ПРАК – метод опосредованной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психокоррекции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/>
              <a:t>В медицинской реабилитации ГАУЗ «ООКНД» метод ПРАК используется с декабря 201</a:t>
            </a:r>
            <a:r>
              <a:rPr lang="en-US" sz="2800" dirty="0" smtClean="0"/>
              <a:t>1</a:t>
            </a:r>
            <a:r>
              <a:rPr lang="ru-RU" sz="2800" dirty="0" smtClean="0"/>
              <a:t> г. Проведение сеансов было возложено на медицинских психологов, так как данный метод является методом опосредованной психокоррекции, прежде всего, эмоционального состояния пациентов.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Особенности применения метода ПРАК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476499"/>
            <a:ext cx="4718304" cy="576262"/>
          </a:xfrm>
        </p:spPr>
        <p:txBody>
          <a:bodyPr/>
          <a:lstStyle/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400" b="1" dirty="0" smtClean="0"/>
              <a:t>Показания к применению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Эмоциональная </a:t>
            </a:r>
            <a:r>
              <a:rPr lang="ru-RU" dirty="0"/>
              <a:t>лабильность</a:t>
            </a:r>
          </a:p>
          <a:p>
            <a:pPr lvl="0"/>
            <a:r>
              <a:rPr lang="ru-RU" dirty="0"/>
              <a:t>Вегетативные нарушения</a:t>
            </a:r>
          </a:p>
          <a:p>
            <a:pPr lvl="0"/>
            <a:r>
              <a:rPr lang="ru-RU" dirty="0" err="1"/>
              <a:t>Астено</a:t>
            </a:r>
            <a:r>
              <a:rPr lang="ru-RU" dirty="0"/>
              <a:t>-депрессивные нарушения</a:t>
            </a:r>
          </a:p>
          <a:p>
            <a:pPr lvl="0"/>
            <a:r>
              <a:rPr lang="ru-RU" dirty="0"/>
              <a:t>Беспокойство и депрессия</a:t>
            </a:r>
          </a:p>
          <a:p>
            <a:pPr lvl="0"/>
            <a:r>
              <a:rPr lang="ru-RU" dirty="0"/>
              <a:t>Бессонница</a:t>
            </a:r>
          </a:p>
          <a:p>
            <a:pPr lvl="0"/>
            <a:r>
              <a:rPr lang="ru-RU" dirty="0"/>
              <a:t>Головные боли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8294" y="2476498"/>
            <a:ext cx="4718304" cy="576263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ru-RU" sz="2400" b="1" dirty="0" smtClean="0"/>
              <a:t>Противопоказания</a:t>
            </a: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8294" y="3052762"/>
            <a:ext cx="4718304" cy="295225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000" dirty="0"/>
              <a:t>Склонность к любым формам эпилепсии</a:t>
            </a:r>
          </a:p>
          <a:p>
            <a:pPr lvl="0"/>
            <a:r>
              <a:rPr lang="ru-RU" sz="3000" dirty="0"/>
              <a:t>Шизофрения</a:t>
            </a:r>
          </a:p>
          <a:p>
            <a:pPr lvl="0"/>
            <a:r>
              <a:rPr lang="ru-RU" sz="3000" dirty="0"/>
              <a:t>Патологические формы аритмий различного генеза</a:t>
            </a:r>
          </a:p>
          <a:p>
            <a:pPr lvl="0"/>
            <a:r>
              <a:rPr lang="ru-RU" sz="3000" dirty="0"/>
              <a:t>Острый абстинентный синдром любой этиологии</a:t>
            </a:r>
          </a:p>
          <a:p>
            <a:pPr lvl="0"/>
            <a:r>
              <a:rPr lang="ru-RU" sz="3000" dirty="0"/>
              <a:t>Повышенная светочувствительность</a:t>
            </a:r>
          </a:p>
          <a:p>
            <a:pPr lvl="0"/>
            <a:r>
              <a:rPr lang="ru-RU" sz="3000" dirty="0"/>
              <a:t>Имплантированный кардиостимулятор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3469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accent4">
                    <a:lumMod val="75000"/>
                  </a:schemeClr>
                </a:solidFill>
              </a:rPr>
              <a:t>Требования к проведению сеансов ПРАК</a:t>
            </a:r>
            <a:endParaRPr lang="ru-RU" sz="3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173" y="2285999"/>
            <a:ext cx="3753134" cy="382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Обязательным условием эффективного терапевтического воздействия комплекса ПРАК является специально подготовленное для создания релаксационного эффекта помещение, кабинет релаксации.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1307" y="2488463"/>
            <a:ext cx="6248942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7494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078173"/>
            <a:ext cx="9601196" cy="1207826"/>
          </a:xfrm>
        </p:spPr>
        <p:txBody>
          <a:bodyPr>
            <a:normAutofit fontScale="90000"/>
          </a:bodyPr>
          <a:lstStyle/>
          <a:p>
            <a:r>
              <a:rPr lang="ru-RU" sz="4200" b="1" dirty="0">
                <a:solidFill>
                  <a:schemeClr val="accent4">
                    <a:lumMod val="75000"/>
                  </a:schemeClr>
                </a:solidFill>
              </a:rPr>
              <a:t>Рабочее место </a:t>
            </a:r>
            <a:r>
              <a:rPr lang="ru-RU" sz="4200" b="1" dirty="0" smtClean="0">
                <a:solidFill>
                  <a:schemeClr val="accent4">
                    <a:lumMod val="75000"/>
                  </a:schemeClr>
                </a:solidFill>
              </a:rPr>
              <a:t>психолога включает </a:t>
            </a:r>
            <a:r>
              <a:rPr lang="ru-RU" sz="4200" b="1" dirty="0">
                <a:solidFill>
                  <a:schemeClr val="accent4">
                    <a:lumMod val="75000"/>
                  </a:schemeClr>
                </a:solidFill>
              </a:rPr>
              <a:t>в себя: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генератор </a:t>
            </a:r>
            <a:r>
              <a:rPr lang="ru-RU" dirty="0"/>
              <a:t>резонансно-акустических колебаний;</a:t>
            </a:r>
          </a:p>
          <a:p>
            <a:pPr lvl="0"/>
            <a:r>
              <a:rPr lang="ru-RU" dirty="0"/>
              <a:t>компьютер для воспроизведения аудио- и видеоряда;</a:t>
            </a:r>
          </a:p>
          <a:p>
            <a:pPr lvl="0"/>
            <a:r>
              <a:rPr lang="ru-RU" dirty="0"/>
              <a:t>пульт смешивания звуковых сигналов;</a:t>
            </a:r>
          </a:p>
          <a:p>
            <a:pPr lvl="0"/>
            <a:r>
              <a:rPr lang="ru-RU" dirty="0"/>
              <a:t>систему видео-мониторинга состояния пациентов;</a:t>
            </a:r>
          </a:p>
          <a:p>
            <a:pPr lvl="0"/>
            <a:r>
              <a:rPr lang="ru-RU" dirty="0" smtClean="0"/>
              <a:t>Приборы освещения (лампы).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7967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62" t="22352" r="-1" b="10209"/>
          <a:stretch/>
        </p:blipFill>
        <p:spPr>
          <a:xfrm>
            <a:off x="1617162" y="1987571"/>
            <a:ext cx="3875963" cy="2158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491" y="868101"/>
            <a:ext cx="5372709" cy="100993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Рабочее место специалиста, проводящего сеанс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46161" y="5397689"/>
            <a:ext cx="2832006" cy="550700"/>
          </a:xfrm>
        </p:spPr>
        <p:txBody>
          <a:bodyPr>
            <a:noAutofit/>
          </a:bodyPr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9" t="16439" r="28122" b="12498"/>
          <a:stretch/>
        </p:blipFill>
        <p:spPr>
          <a:xfrm>
            <a:off x="6543616" y="868101"/>
            <a:ext cx="4722126" cy="350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54" t="18706" r="26916" b="13632"/>
          <a:stretch/>
        </p:blipFill>
        <p:spPr>
          <a:xfrm>
            <a:off x="1139491" y="4146380"/>
            <a:ext cx="3302097" cy="212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46" t="70050" r="18712" b="6866"/>
          <a:stretch/>
        </p:blipFill>
        <p:spPr>
          <a:xfrm>
            <a:off x="7860488" y="4418983"/>
            <a:ext cx="2947917" cy="158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8" t="6169" r="65961" b="59005"/>
          <a:stretch/>
        </p:blipFill>
        <p:spPr>
          <a:xfrm>
            <a:off x="4670256" y="3665463"/>
            <a:ext cx="2961564" cy="238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Место пациента комплектуется: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специальным </a:t>
            </a:r>
            <a:r>
              <a:rPr lang="ru-RU" sz="2800" dirty="0"/>
              <a:t>мягким креслом;</a:t>
            </a:r>
          </a:p>
          <a:p>
            <a:pPr lvl="0"/>
            <a:r>
              <a:rPr lang="ru-RU" sz="2800" dirty="0"/>
              <a:t>персональным видеомонитором;</a:t>
            </a:r>
          </a:p>
          <a:p>
            <a:pPr lvl="0"/>
            <a:r>
              <a:rPr lang="ru-RU" sz="2800" dirty="0" smtClean="0"/>
              <a:t>наушниками с высокой чувствительностью.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173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</TotalTime>
  <Words>487</Words>
  <Application>Microsoft Office PowerPoint</Application>
  <PresentationFormat>Произвольный</PresentationFormat>
  <Paragraphs>113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ПРАК как метод опосредованной психокоррекции  в реабилитации зависимых</vt:lpstr>
      <vt:lpstr>Что представляет собой комплекс ПРАК?</vt:lpstr>
      <vt:lpstr>Что представляет собой комплекс ПРАК?</vt:lpstr>
      <vt:lpstr>ПРАК – метод опосредованной психокоррекции</vt:lpstr>
      <vt:lpstr>Особенности применения метода ПРАК</vt:lpstr>
      <vt:lpstr>Требования к проведению сеансов ПРАК</vt:lpstr>
      <vt:lpstr>Рабочее место психолога включает в себя: </vt:lpstr>
      <vt:lpstr>Рабочее место специалиста, проводящего сеанс</vt:lpstr>
      <vt:lpstr> Место пациента комплектуется: </vt:lpstr>
      <vt:lpstr>Место пациента</vt:lpstr>
      <vt:lpstr> В базовой комплектации ПРАК четыре программы: </vt:lpstr>
      <vt:lpstr> Применение  ПРАК в отделении медицинской реабилитации ГАУЗ «ООКНД» </vt:lpstr>
      <vt:lpstr>Проведение сеанса ПРАК </vt:lpstr>
      <vt:lpstr> Применение ПРАК в отделении реабилитации  ГАУЗ «ООКНД» </vt:lpstr>
      <vt:lpstr>Результаты</vt:lpstr>
      <vt:lpstr>Выводы</vt:lpstr>
      <vt:lpstr>Выводы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ПРАК в реабилитации зависимых</dc:title>
  <dc:creator>Соцработник</dc:creator>
  <cp:lastModifiedBy>User</cp:lastModifiedBy>
  <cp:revision>26</cp:revision>
  <dcterms:created xsi:type="dcterms:W3CDTF">2017-11-01T06:41:35Z</dcterms:created>
  <dcterms:modified xsi:type="dcterms:W3CDTF">2017-12-04T09:16:39Z</dcterms:modified>
</cp:coreProperties>
</file>