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handoutMasterIdLst>
    <p:handoutMasterId r:id="rId28"/>
  </p:handoutMasterIdLst>
  <p:sldIdLst>
    <p:sldId id="281" r:id="rId2"/>
    <p:sldId id="287" r:id="rId3"/>
    <p:sldId id="289" r:id="rId4"/>
    <p:sldId id="285" r:id="rId5"/>
    <p:sldId id="286" r:id="rId6"/>
    <p:sldId id="274" r:id="rId7"/>
    <p:sldId id="295" r:id="rId8"/>
    <p:sldId id="257" r:id="rId9"/>
    <p:sldId id="258" r:id="rId10"/>
    <p:sldId id="259" r:id="rId11"/>
    <p:sldId id="290" r:id="rId12"/>
    <p:sldId id="270" r:id="rId13"/>
    <p:sldId id="292" r:id="rId14"/>
    <p:sldId id="260" r:id="rId15"/>
    <p:sldId id="293" r:id="rId16"/>
    <p:sldId id="294" r:id="rId17"/>
    <p:sldId id="271" r:id="rId18"/>
    <p:sldId id="280" r:id="rId19"/>
    <p:sldId id="262" r:id="rId20"/>
    <p:sldId id="272" r:id="rId21"/>
    <p:sldId id="263" r:id="rId22"/>
    <p:sldId id="265" r:id="rId23"/>
    <p:sldId id="269" r:id="rId24"/>
    <p:sldId id="276" r:id="rId25"/>
    <p:sldId id="277" r:id="rId26"/>
    <p:sldId id="278" r:id="rId27"/>
  </p:sldIdLst>
  <p:sldSz cx="9144000" cy="6858000" type="screen4x3"/>
  <p:notesSz cx="6769100" cy="9906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80808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&#1044;&#1080;&#1072;&#1075;&#1088;&#1072;&#1084;&#1084;&#1072;%202%20&#1074;%20Microsoft%20Office%20PowerPoint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10 класс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Сигарета</c:v>
                </c:pt>
                <c:pt idx="1">
                  <c:v>Алкоголь</c:v>
                </c:pt>
                <c:pt idx="2">
                  <c:v>Алкогольные коктейли</c:v>
                </c:pt>
                <c:pt idx="3">
                  <c:v>Пиво</c:v>
                </c:pt>
                <c:pt idx="4">
                  <c:v>Энергетические напитки</c:v>
                </c:pt>
                <c:pt idx="5">
                  <c:v>Наркотики</c:v>
                </c:pt>
                <c:pt idx="6">
                  <c:v>Насвай</c:v>
                </c:pt>
                <c:pt idx="7">
                  <c:v>Табак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12</c:v>
                </c:pt>
                <c:pt idx="1">
                  <c:v>6</c:v>
                </c:pt>
                <c:pt idx="2">
                  <c:v>6</c:v>
                </c:pt>
                <c:pt idx="3">
                  <c:v>18</c:v>
                </c:pt>
                <c:pt idx="4">
                  <c:v>12</c:v>
                </c:pt>
                <c:pt idx="5">
                  <c:v>12</c:v>
                </c:pt>
                <c:pt idx="6">
                  <c:v>6</c:v>
                </c:pt>
                <c:pt idx="7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11 класс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Сигарета</c:v>
                </c:pt>
                <c:pt idx="1">
                  <c:v>Алкоголь</c:v>
                </c:pt>
                <c:pt idx="2">
                  <c:v>Алкогольные коктейли</c:v>
                </c:pt>
                <c:pt idx="3">
                  <c:v>Пиво</c:v>
                </c:pt>
                <c:pt idx="4">
                  <c:v>Энергетические напитки</c:v>
                </c:pt>
                <c:pt idx="5">
                  <c:v>Наркотики</c:v>
                </c:pt>
                <c:pt idx="6">
                  <c:v>Насвай</c:v>
                </c:pt>
                <c:pt idx="7">
                  <c:v>Табак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10</c:v>
                </c:pt>
                <c:pt idx="1">
                  <c:v>10</c:v>
                </c:pt>
                <c:pt idx="2">
                  <c:v>14</c:v>
                </c:pt>
                <c:pt idx="3">
                  <c:v>19</c:v>
                </c:pt>
                <c:pt idx="4">
                  <c:v>14</c:v>
                </c:pt>
                <c:pt idx="5">
                  <c:v>10</c:v>
                </c:pt>
                <c:pt idx="6">
                  <c:v>10</c:v>
                </c:pt>
                <c:pt idx="7">
                  <c:v>10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9 класс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Сигарета</c:v>
                </c:pt>
                <c:pt idx="1">
                  <c:v>Алкоголь</c:v>
                </c:pt>
                <c:pt idx="2">
                  <c:v>Алкогольные коктейли</c:v>
                </c:pt>
                <c:pt idx="3">
                  <c:v>Пиво</c:v>
                </c:pt>
                <c:pt idx="4">
                  <c:v>Энергетические напитки</c:v>
                </c:pt>
                <c:pt idx="5">
                  <c:v>Наркотики</c:v>
                </c:pt>
                <c:pt idx="6">
                  <c:v>Насвай</c:v>
                </c:pt>
                <c:pt idx="7">
                  <c:v>Табак</c:v>
                </c:pt>
              </c:strCache>
            </c:str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4</c:v>
                </c:pt>
                <c:pt idx="1">
                  <c:v>4</c:v>
                </c:pt>
                <c:pt idx="2">
                  <c:v>17</c:v>
                </c:pt>
                <c:pt idx="3">
                  <c:v>17</c:v>
                </c:pt>
                <c:pt idx="4">
                  <c:v>30</c:v>
                </c:pt>
                <c:pt idx="5">
                  <c:v>9</c:v>
                </c:pt>
                <c:pt idx="6">
                  <c:v>13</c:v>
                </c:pt>
                <c:pt idx="7">
                  <c:v>13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Сигарета</c:v>
                </c:pt>
                <c:pt idx="1">
                  <c:v>Алкоголь</c:v>
                </c:pt>
                <c:pt idx="2">
                  <c:v>Алкогольные коктейли</c:v>
                </c:pt>
                <c:pt idx="3">
                  <c:v>Пиво</c:v>
                </c:pt>
                <c:pt idx="4">
                  <c:v>Энергетические напитки</c:v>
                </c:pt>
                <c:pt idx="5">
                  <c:v>Наркотики</c:v>
                </c:pt>
                <c:pt idx="6">
                  <c:v>Насвай</c:v>
                </c:pt>
                <c:pt idx="7">
                  <c:v>Табак</c:v>
                </c:pt>
              </c:strCache>
            </c:strRef>
          </c:cat>
          <c:val>
            <c:numRef>
              <c:f>Лист1!$E$2:$E$9</c:f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8 класс</c:v>
                </c:pt>
              </c:strCache>
            </c:strRef>
          </c:tx>
          <c:dLbls>
            <c:showVal val="1"/>
          </c:dLbls>
          <c:cat>
            <c:strRef>
              <c:f>Лист1!$A$2:$A$9</c:f>
              <c:strCache>
                <c:ptCount val="8"/>
                <c:pt idx="0">
                  <c:v>Сигарета</c:v>
                </c:pt>
                <c:pt idx="1">
                  <c:v>Алкоголь</c:v>
                </c:pt>
                <c:pt idx="2">
                  <c:v>Алкогольные коктейли</c:v>
                </c:pt>
                <c:pt idx="3">
                  <c:v>Пиво</c:v>
                </c:pt>
                <c:pt idx="4">
                  <c:v>Энергетические напитки</c:v>
                </c:pt>
                <c:pt idx="5">
                  <c:v>Наркотики</c:v>
                </c:pt>
                <c:pt idx="6">
                  <c:v>Насвай</c:v>
                </c:pt>
                <c:pt idx="7">
                  <c:v>Табак</c:v>
                </c:pt>
              </c:strCache>
            </c:strRef>
          </c:cat>
          <c:val>
            <c:numRef>
              <c:f>Лист1!$F$2:$F$9</c:f>
              <c:numCache>
                <c:formatCode>General</c:formatCode>
                <c:ptCount val="8"/>
                <c:pt idx="0">
                  <c:v>7</c:v>
                </c:pt>
                <c:pt idx="1">
                  <c:v>14</c:v>
                </c:pt>
                <c:pt idx="2">
                  <c:v>14</c:v>
                </c:pt>
                <c:pt idx="3">
                  <c:v>14</c:v>
                </c:pt>
                <c:pt idx="4">
                  <c:v>28</c:v>
                </c:pt>
                <c:pt idx="5">
                  <c:v>7</c:v>
                </c:pt>
                <c:pt idx="6">
                  <c:v>0</c:v>
                </c:pt>
                <c:pt idx="7">
                  <c:v>7</c:v>
                </c:pt>
              </c:numCache>
            </c:numRef>
          </c:val>
        </c:ser>
        <c:axId val="88116224"/>
        <c:axId val="89289472"/>
      </c:barChart>
      <c:catAx>
        <c:axId val="88116224"/>
        <c:scaling>
          <c:orientation val="minMax"/>
        </c:scaling>
        <c:axPos val="b"/>
        <c:majorTickMark val="none"/>
        <c:tickLblPos val="nextTo"/>
        <c:crossAx val="89289472"/>
        <c:crosses val="autoZero"/>
        <c:auto val="1"/>
        <c:lblAlgn val="ctr"/>
        <c:lblOffset val="100"/>
      </c:catAx>
      <c:valAx>
        <c:axId val="89289472"/>
        <c:scaling>
          <c:orientation val="minMax"/>
        </c:scaling>
        <c:axPos val="l"/>
        <c:majorGridlines/>
        <c:numFmt formatCode="#,##0;\-#,##0" sourceLinked="0"/>
        <c:majorTickMark val="none"/>
        <c:tickLblPos val="nextTo"/>
        <c:crossAx val="88116224"/>
        <c:crosses val="autoZero"/>
        <c:crossBetween val="between"/>
      </c:valAx>
      <c:dTable>
        <c:showHorzBorder val="1"/>
        <c:showVertBorder val="1"/>
        <c:showOutline val="1"/>
        <c:showKeys val="1"/>
      </c:dTable>
      <c:spPr>
        <a:noFill/>
        <a:ln w="25400">
          <a:noFill/>
        </a:ln>
      </c:spPr>
    </c:plotArea>
    <c:plotVisOnly val="1"/>
    <c:dispBlanksAs val="gap"/>
  </c:chart>
  <c:spPr>
    <a:noFill/>
  </c:sp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'[Диаграмма 2 в Microsoft Office PowerPoint]Лист1'!$B$1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'[Диаграмма 2 в Microsoft Office PowerPoint]Лист1'!$A$2:$A$14</c:f>
              <c:strCache>
                <c:ptCount val="13"/>
                <c:pt idx="0">
                  <c:v>успех</c:v>
                </c:pt>
                <c:pt idx="1">
                  <c:v>мой дом</c:v>
                </c:pt>
                <c:pt idx="2">
                  <c:v>родительская забота</c:v>
                </c:pt>
                <c:pt idx="3">
                  <c:v>спорт</c:v>
                </c:pt>
                <c:pt idx="4">
                  <c:v>моё здоровье</c:v>
                </c:pt>
                <c:pt idx="5">
                  <c:v>свобода</c:v>
                </c:pt>
                <c:pt idx="6">
                  <c:v>общение</c:v>
                </c:pt>
                <c:pt idx="7">
                  <c:v>любовь</c:v>
                </c:pt>
                <c:pt idx="8">
                  <c:v>творчество</c:v>
                </c:pt>
                <c:pt idx="9">
                  <c:v>деньги</c:v>
                </c:pt>
                <c:pt idx="10">
                  <c:v>школа</c:v>
                </c:pt>
                <c:pt idx="11">
                  <c:v>труд</c:v>
                </c:pt>
                <c:pt idx="12">
                  <c:v>учёба</c:v>
                </c:pt>
              </c:strCache>
            </c:strRef>
          </c:cat>
          <c:val>
            <c:numRef>
              <c:f>'[Диаграмма 2 в Microsoft Office PowerPoint]Лист1'!$B$2:$B$14</c:f>
              <c:numCache>
                <c:formatCode>General</c:formatCode>
                <c:ptCount val="13"/>
                <c:pt idx="0">
                  <c:v>69</c:v>
                </c:pt>
                <c:pt idx="1">
                  <c:v>62</c:v>
                </c:pt>
                <c:pt idx="2">
                  <c:v>61</c:v>
                </c:pt>
                <c:pt idx="3">
                  <c:v>60</c:v>
                </c:pt>
                <c:pt idx="4">
                  <c:v>58</c:v>
                </c:pt>
                <c:pt idx="5">
                  <c:v>56</c:v>
                </c:pt>
                <c:pt idx="6">
                  <c:v>55</c:v>
                </c:pt>
                <c:pt idx="7">
                  <c:v>51</c:v>
                </c:pt>
                <c:pt idx="8">
                  <c:v>49</c:v>
                </c:pt>
                <c:pt idx="9">
                  <c:v>44</c:v>
                </c:pt>
                <c:pt idx="10">
                  <c:v>35</c:v>
                </c:pt>
                <c:pt idx="11">
                  <c:v>35</c:v>
                </c:pt>
                <c:pt idx="12">
                  <c:v>33</c:v>
                </c:pt>
              </c:numCache>
            </c:numRef>
          </c:val>
        </c:ser>
        <c:axId val="66999424"/>
        <c:axId val="67000960"/>
      </c:barChart>
      <c:catAx>
        <c:axId val="66999424"/>
        <c:scaling>
          <c:orientation val="minMax"/>
        </c:scaling>
        <c:axPos val="b"/>
        <c:numFmt formatCode="General" sourceLinked="0"/>
        <c:tickLblPos val="nextTo"/>
        <c:txPr>
          <a:bodyPr/>
          <a:lstStyle/>
          <a:p>
            <a:pPr>
              <a:defRPr b="1" i="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7000960"/>
        <c:crosses val="autoZero"/>
        <c:auto val="1"/>
        <c:lblAlgn val="ctr"/>
        <c:lblOffset val="100"/>
      </c:catAx>
      <c:valAx>
        <c:axId val="67000960"/>
        <c:scaling>
          <c:orientation val="minMax"/>
        </c:scaling>
        <c:axPos val="l"/>
        <c:majorGridlines/>
        <c:numFmt formatCode="General" sourceLinked="1"/>
        <c:tickLblPos val="nextTo"/>
        <c:crossAx val="6699942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D76E47-FD69-4CE6-9807-CFC49C5FDE0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46B52067-9B6F-4F48-8FBD-65F2B681F45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М.З. на основе результатов СПТ </a:t>
          </a:r>
          <a:r>
            <a:rPr lang="ru-RU" sz="1400" dirty="0" err="1">
              <a:solidFill>
                <a:schemeClr val="tx1"/>
              </a:solidFill>
            </a:rPr>
            <a:t>состовляет</a:t>
          </a:r>
          <a:r>
            <a:rPr lang="ru-RU" sz="1400" dirty="0">
              <a:solidFill>
                <a:schemeClr val="tx1"/>
              </a:solidFill>
            </a:rPr>
            <a:t> </a:t>
          </a:r>
          <a:r>
            <a:rPr lang="ru-RU" sz="1400" b="0" dirty="0">
              <a:solidFill>
                <a:schemeClr val="tx1"/>
              </a:solidFill>
            </a:rPr>
            <a:t>список </a:t>
          </a:r>
          <a:r>
            <a:rPr lang="ru-RU" sz="1400" b="0" dirty="0" err="1">
              <a:solidFill>
                <a:schemeClr val="tx1"/>
              </a:solidFill>
            </a:rPr>
            <a:t>образоват</a:t>
          </a:r>
          <a:r>
            <a:rPr lang="ru-RU" sz="1400" b="0" dirty="0">
              <a:solidFill>
                <a:schemeClr val="tx1"/>
              </a:solidFill>
            </a:rPr>
            <a:t> организаций  </a:t>
          </a:r>
          <a:r>
            <a:rPr lang="ru-RU" sz="1400" dirty="0">
              <a:solidFill>
                <a:schemeClr val="tx1"/>
              </a:solidFill>
            </a:rPr>
            <a:t>для проведения </a:t>
          </a:r>
          <a:r>
            <a:rPr lang="ru-RU" sz="1400" dirty="0" err="1">
              <a:solidFill>
                <a:schemeClr val="tx1"/>
              </a:solidFill>
            </a:rPr>
            <a:t>проф.осмотров</a:t>
          </a:r>
          <a:endParaRPr lang="ru-RU" sz="1400" dirty="0">
            <a:solidFill>
              <a:schemeClr val="tx1"/>
            </a:solidFill>
          </a:endParaRPr>
        </a:p>
      </dgm:t>
    </dgm:pt>
    <dgm:pt modelId="{E055A6B3-09AF-4A2F-BBD3-C4E577EB71F8}" type="parTrans" cxnId="{6826DFF9-5E18-4E46-9E05-5DBB12EEF11B}">
      <dgm:prSet/>
      <dgm:spPr/>
      <dgm:t>
        <a:bodyPr/>
        <a:lstStyle/>
        <a:p>
          <a:endParaRPr lang="ru-RU"/>
        </a:p>
      </dgm:t>
    </dgm:pt>
    <dgm:pt modelId="{2050B047-4825-4EEB-84CD-A6374CE5D342}" type="sibTrans" cxnId="{6826DFF9-5E18-4E46-9E05-5DBB12EEF11B}">
      <dgm:prSet/>
      <dgm:spPr/>
      <dgm:t>
        <a:bodyPr/>
        <a:lstStyle/>
        <a:p>
          <a:endParaRPr lang="ru-RU"/>
        </a:p>
      </dgm:t>
    </dgm:pt>
    <dgm:pt modelId="{24BE3D14-14D8-48FB-A070-6DF06BD69E46}">
      <dgm:prSet phldrT="[Текст]" custT="1"/>
      <dgm:spPr/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Проф</a:t>
          </a:r>
          <a:r>
            <a:rPr lang="ru-RU" sz="1200" dirty="0">
              <a:solidFill>
                <a:schemeClr val="tx1"/>
              </a:solidFill>
            </a:rPr>
            <a:t> осмотры проводятся на основании </a:t>
          </a:r>
        </a:p>
        <a:p>
          <a:r>
            <a:rPr lang="ru-RU" sz="1200" b="1" dirty="0">
              <a:solidFill>
                <a:schemeClr val="tx1"/>
              </a:solidFill>
            </a:rPr>
            <a:t>ПОИМЕННЫХ СПИСКОВ </a:t>
          </a:r>
          <a:r>
            <a:rPr lang="ru-RU" sz="1200" dirty="0">
              <a:solidFill>
                <a:schemeClr val="tx1"/>
              </a:solidFill>
            </a:rPr>
            <a:t>составленных руководителем </a:t>
          </a:r>
          <a:r>
            <a:rPr lang="ru-RU" sz="1200" dirty="0" err="1" smtClean="0">
              <a:solidFill>
                <a:schemeClr val="tx1"/>
              </a:solidFill>
            </a:rPr>
            <a:t>учеб.организации</a:t>
          </a:r>
          <a:r>
            <a:rPr lang="ru-RU" sz="1200" dirty="0" smtClean="0">
              <a:solidFill>
                <a:schemeClr val="tx1"/>
              </a:solidFill>
            </a:rPr>
            <a:t> </a:t>
          </a:r>
          <a:endParaRPr lang="ru-RU" sz="1200" dirty="0">
            <a:solidFill>
              <a:schemeClr val="tx1"/>
            </a:solidFill>
          </a:endParaRPr>
        </a:p>
      </dgm:t>
    </dgm:pt>
    <dgm:pt modelId="{55A44D1E-6B9E-433A-9070-2F604594A71A}" type="parTrans" cxnId="{D8EB51E4-0000-4884-B74D-0C418B2A74FC}">
      <dgm:prSet/>
      <dgm:spPr/>
      <dgm:t>
        <a:bodyPr/>
        <a:lstStyle/>
        <a:p>
          <a:endParaRPr lang="ru-RU"/>
        </a:p>
      </dgm:t>
    </dgm:pt>
    <dgm:pt modelId="{544B631C-E68B-4772-AEEA-0401900777C0}" type="sibTrans" cxnId="{D8EB51E4-0000-4884-B74D-0C418B2A74FC}">
      <dgm:prSet/>
      <dgm:spPr/>
      <dgm:t>
        <a:bodyPr/>
        <a:lstStyle/>
        <a:p>
          <a:endParaRPr lang="ru-RU"/>
        </a:p>
      </dgm:t>
    </dgm:pt>
    <dgm:pt modelId="{71E9FBAD-54C5-4A16-AAA4-5D11AC04996A}">
      <dgm:prSet phldrT="[Текст]" custT="1"/>
      <dgm:spPr/>
      <dgm:t>
        <a:bodyPr/>
        <a:lstStyle/>
        <a:p>
          <a:r>
            <a:rPr lang="ru-RU" sz="1200" dirty="0" err="1">
              <a:solidFill>
                <a:schemeClr val="tx1"/>
              </a:solidFill>
            </a:rPr>
            <a:t>Мед.организация</a:t>
          </a:r>
          <a:r>
            <a:rPr lang="ru-RU" sz="1200" dirty="0">
              <a:solidFill>
                <a:schemeClr val="tx1"/>
              </a:solidFill>
            </a:rPr>
            <a:t> составляет </a:t>
          </a:r>
          <a:r>
            <a:rPr lang="ru-RU" sz="1200" b="1" dirty="0">
              <a:solidFill>
                <a:schemeClr val="tx1"/>
              </a:solidFill>
            </a:rPr>
            <a:t>КАЛЕНДАРНЫЙ ПЛАН </a:t>
          </a:r>
        </a:p>
        <a:p>
          <a:r>
            <a:rPr lang="ru-RU" sz="1200" b="0" dirty="0">
              <a:solidFill>
                <a:schemeClr val="tx1"/>
              </a:solidFill>
            </a:rPr>
            <a:t>и согласовывает с образовательной организацией </a:t>
          </a:r>
        </a:p>
      </dgm:t>
    </dgm:pt>
    <dgm:pt modelId="{4D4D19B9-553C-4A3B-965C-EEB43705ED25}" type="parTrans" cxnId="{EEDB4CA6-805F-4686-BE79-7DB202A888C6}">
      <dgm:prSet/>
      <dgm:spPr/>
      <dgm:t>
        <a:bodyPr/>
        <a:lstStyle/>
        <a:p>
          <a:endParaRPr lang="ru-RU"/>
        </a:p>
      </dgm:t>
    </dgm:pt>
    <dgm:pt modelId="{2B68BE08-DAA4-4EA2-976E-70B54593AD8F}" type="sibTrans" cxnId="{EEDB4CA6-805F-4686-BE79-7DB202A888C6}">
      <dgm:prSet/>
      <dgm:spPr/>
      <dgm:t>
        <a:bodyPr/>
        <a:lstStyle/>
        <a:p>
          <a:endParaRPr lang="ru-RU"/>
        </a:p>
      </dgm:t>
    </dgm:pt>
    <dgm:pt modelId="{EFB12218-C569-4860-AED2-498D58EA7B38}" type="pres">
      <dgm:prSet presAssocID="{33D76E47-FD69-4CE6-9807-CFC49C5FDE0F}" presName="CompostProcess" presStyleCnt="0">
        <dgm:presLayoutVars>
          <dgm:dir/>
          <dgm:resizeHandles val="exact"/>
        </dgm:presLayoutVars>
      </dgm:prSet>
      <dgm:spPr/>
    </dgm:pt>
    <dgm:pt modelId="{88021C13-0213-4419-AEB3-33B800B8D889}" type="pres">
      <dgm:prSet presAssocID="{33D76E47-FD69-4CE6-9807-CFC49C5FDE0F}" presName="arrow" presStyleLbl="bgShp" presStyleIdx="0" presStyleCnt="1"/>
      <dgm:spPr/>
    </dgm:pt>
    <dgm:pt modelId="{960E754D-A2F2-4A1B-9166-DBCC27BCC404}" type="pres">
      <dgm:prSet presAssocID="{33D76E47-FD69-4CE6-9807-CFC49C5FDE0F}" presName="linearProcess" presStyleCnt="0"/>
      <dgm:spPr/>
    </dgm:pt>
    <dgm:pt modelId="{039D0C66-A088-4F6C-BBA5-FA9DE24E1EB4}" type="pres">
      <dgm:prSet presAssocID="{46B52067-9B6F-4F48-8FBD-65F2B681F45F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A3ACCB-7838-46DC-BAE7-E410EC139EA7}" type="pres">
      <dgm:prSet presAssocID="{2050B047-4825-4EEB-84CD-A6374CE5D342}" presName="sibTrans" presStyleCnt="0"/>
      <dgm:spPr/>
    </dgm:pt>
    <dgm:pt modelId="{209D9EAA-EC99-4BD1-90D6-98CA9C975D00}" type="pres">
      <dgm:prSet presAssocID="{24BE3D14-14D8-48FB-A070-6DF06BD69E46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5D895-05F5-42E0-8AD9-B68F4F761C2E}" type="pres">
      <dgm:prSet presAssocID="{544B631C-E68B-4772-AEEA-0401900777C0}" presName="sibTrans" presStyleCnt="0"/>
      <dgm:spPr/>
    </dgm:pt>
    <dgm:pt modelId="{66578D9A-0F7F-4CD9-AA38-A2574B9AA2D4}" type="pres">
      <dgm:prSet presAssocID="{71E9FBAD-54C5-4A16-AAA4-5D11AC04996A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8EB51E4-0000-4884-B74D-0C418B2A74FC}" srcId="{33D76E47-FD69-4CE6-9807-CFC49C5FDE0F}" destId="{24BE3D14-14D8-48FB-A070-6DF06BD69E46}" srcOrd="1" destOrd="0" parTransId="{55A44D1E-6B9E-433A-9070-2F604594A71A}" sibTransId="{544B631C-E68B-4772-AEEA-0401900777C0}"/>
    <dgm:cxn modelId="{EEDB4CA6-805F-4686-BE79-7DB202A888C6}" srcId="{33D76E47-FD69-4CE6-9807-CFC49C5FDE0F}" destId="{71E9FBAD-54C5-4A16-AAA4-5D11AC04996A}" srcOrd="2" destOrd="0" parTransId="{4D4D19B9-553C-4A3B-965C-EEB43705ED25}" sibTransId="{2B68BE08-DAA4-4EA2-976E-70B54593AD8F}"/>
    <dgm:cxn modelId="{66AFAEC3-DEFC-45BB-9869-4E3A0AC720D1}" type="presOf" srcId="{33D76E47-FD69-4CE6-9807-CFC49C5FDE0F}" destId="{EFB12218-C569-4860-AED2-498D58EA7B38}" srcOrd="0" destOrd="0" presId="urn:microsoft.com/office/officeart/2005/8/layout/hProcess9"/>
    <dgm:cxn modelId="{90BAAF14-B860-4A6C-AC7E-161DA3524293}" type="presOf" srcId="{46B52067-9B6F-4F48-8FBD-65F2B681F45F}" destId="{039D0C66-A088-4F6C-BBA5-FA9DE24E1EB4}" srcOrd="0" destOrd="0" presId="urn:microsoft.com/office/officeart/2005/8/layout/hProcess9"/>
    <dgm:cxn modelId="{F656EAB2-2BBA-44D2-B860-6A4A69EC260F}" type="presOf" srcId="{71E9FBAD-54C5-4A16-AAA4-5D11AC04996A}" destId="{66578D9A-0F7F-4CD9-AA38-A2574B9AA2D4}" srcOrd="0" destOrd="0" presId="urn:microsoft.com/office/officeart/2005/8/layout/hProcess9"/>
    <dgm:cxn modelId="{363A933A-0503-4870-AACE-7EFF848B9CD4}" type="presOf" srcId="{24BE3D14-14D8-48FB-A070-6DF06BD69E46}" destId="{209D9EAA-EC99-4BD1-90D6-98CA9C975D00}" srcOrd="0" destOrd="0" presId="urn:microsoft.com/office/officeart/2005/8/layout/hProcess9"/>
    <dgm:cxn modelId="{6826DFF9-5E18-4E46-9E05-5DBB12EEF11B}" srcId="{33D76E47-FD69-4CE6-9807-CFC49C5FDE0F}" destId="{46B52067-9B6F-4F48-8FBD-65F2B681F45F}" srcOrd="0" destOrd="0" parTransId="{E055A6B3-09AF-4A2F-BBD3-C4E577EB71F8}" sibTransId="{2050B047-4825-4EEB-84CD-A6374CE5D342}"/>
    <dgm:cxn modelId="{472EFE0D-4ADE-49ED-B2F5-C2098B034409}" type="presParOf" srcId="{EFB12218-C569-4860-AED2-498D58EA7B38}" destId="{88021C13-0213-4419-AEB3-33B800B8D889}" srcOrd="0" destOrd="0" presId="urn:microsoft.com/office/officeart/2005/8/layout/hProcess9"/>
    <dgm:cxn modelId="{0C48EBD1-0BE3-4438-B89F-210BB933D8AE}" type="presParOf" srcId="{EFB12218-C569-4860-AED2-498D58EA7B38}" destId="{960E754D-A2F2-4A1B-9166-DBCC27BCC404}" srcOrd="1" destOrd="0" presId="urn:microsoft.com/office/officeart/2005/8/layout/hProcess9"/>
    <dgm:cxn modelId="{4203A611-F9B8-427B-A256-DEBB5A66D572}" type="presParOf" srcId="{960E754D-A2F2-4A1B-9166-DBCC27BCC404}" destId="{039D0C66-A088-4F6C-BBA5-FA9DE24E1EB4}" srcOrd="0" destOrd="0" presId="urn:microsoft.com/office/officeart/2005/8/layout/hProcess9"/>
    <dgm:cxn modelId="{DD0EC32A-D5A5-488F-A408-50957B2C5859}" type="presParOf" srcId="{960E754D-A2F2-4A1B-9166-DBCC27BCC404}" destId="{57A3ACCB-7838-46DC-BAE7-E410EC139EA7}" srcOrd="1" destOrd="0" presId="urn:microsoft.com/office/officeart/2005/8/layout/hProcess9"/>
    <dgm:cxn modelId="{1CB83CAD-01A7-4E68-8E7C-2BF269804F72}" type="presParOf" srcId="{960E754D-A2F2-4A1B-9166-DBCC27BCC404}" destId="{209D9EAA-EC99-4BD1-90D6-98CA9C975D00}" srcOrd="2" destOrd="0" presId="urn:microsoft.com/office/officeart/2005/8/layout/hProcess9"/>
    <dgm:cxn modelId="{31DCC2BD-0D7E-4E7D-8B0B-A50CD9C7E529}" type="presParOf" srcId="{960E754D-A2F2-4A1B-9166-DBCC27BCC404}" destId="{13A5D895-05F5-42E0-8AD9-B68F4F761C2E}" srcOrd="3" destOrd="0" presId="urn:microsoft.com/office/officeart/2005/8/layout/hProcess9"/>
    <dgm:cxn modelId="{258FB769-CE79-4BB8-A538-2B62BD3275D3}" type="presParOf" srcId="{960E754D-A2F2-4A1B-9166-DBCC27BCC404}" destId="{66578D9A-0F7F-4CD9-AA38-A2574B9AA2D4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5D20DD6-DE94-4960-AB3E-B2C66406410B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6A86104-1A4F-4AD3-8580-0A409184959B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Собрание обучающихся и родителей "О целях и порядке проведения </a:t>
          </a:r>
          <a:r>
            <a:rPr lang="ru-RU" sz="1200" dirty="0" err="1">
              <a:solidFill>
                <a:schemeClr val="tx1"/>
              </a:solidFill>
            </a:rPr>
            <a:t>проф.осмотров</a:t>
          </a:r>
          <a:r>
            <a:rPr lang="ru-RU" sz="1200" dirty="0">
              <a:solidFill>
                <a:schemeClr val="tx1"/>
              </a:solidFill>
            </a:rPr>
            <a:t>"</a:t>
          </a:r>
        </a:p>
      </dgm:t>
    </dgm:pt>
    <dgm:pt modelId="{6ECE61A1-F5FD-4EBF-BAAF-BF591A16C8D1}" type="parTrans" cxnId="{7A612BF8-CF37-418E-BF65-AD54C9ABA06B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9BF21793-551C-4841-B8CB-50ACAF97B49C}" type="sibTrans" cxnId="{7A612BF8-CF37-418E-BF65-AD54C9ABA06B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2B5C60E-ED83-44A2-BD92-55276C05FDC3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Осмотр 4 этапа с направлением биолог. жидкости в ХТЛ (30дн)</a:t>
          </a:r>
        </a:p>
      </dgm:t>
    </dgm:pt>
    <dgm:pt modelId="{18D8E463-994C-47C2-9709-DB4218353E6B}" type="parTrans" cxnId="{7B0F6261-222F-4FF2-AE4D-480A868F2E5A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4D67E61-1DDF-4553-BC44-D4FD62FEB132}" type="sibTrans" cxnId="{7B0F6261-222F-4FF2-AE4D-480A868F2E5A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2E4A818-E446-4323-A78D-665B5318D0A0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4.этап </a:t>
          </a:r>
          <a:r>
            <a:rPr lang="ru-RU" sz="1400" dirty="0" err="1">
              <a:solidFill>
                <a:schemeClr val="tx1"/>
              </a:solidFill>
            </a:rPr>
            <a:t>Разьяснение</a:t>
          </a:r>
          <a:r>
            <a:rPr lang="ru-RU" sz="1400" dirty="0">
              <a:solidFill>
                <a:schemeClr val="tx1"/>
              </a:solidFill>
            </a:rPr>
            <a:t> результатов обучающемуся/родителю</a:t>
          </a:r>
        </a:p>
      </dgm:t>
    </dgm:pt>
    <dgm:pt modelId="{0EAE4197-09C9-4589-B59D-CD824FC5A435}" type="parTrans" cxnId="{47EDBB55-2A97-4B4A-8B7B-335DA190506D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9672E08-4911-4AB6-A3D5-7316F2383723}" type="sibTrans" cxnId="{47EDBB55-2A97-4B4A-8B7B-335DA190506D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B488118-4BF0-4D23-9CCA-12F6A89262C5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Предварительные результаты ХТИ </a:t>
          </a:r>
        </a:p>
      </dgm:t>
    </dgm:pt>
    <dgm:pt modelId="{7F65F6D2-7A86-4756-BEBC-FBC4B0F27AFB}" type="parTrans" cxnId="{0E5CB805-EF81-47B8-BD04-CC58E21E4E05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2D349BE-44D0-45A6-AA0A-35B705FEAE1A}" type="sibTrans" cxnId="{0E5CB805-EF81-47B8-BD04-CC58E21E4E05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DFEFEBF2-0E0E-4C56-B34C-D01405FC1816}">
      <dgm:prSet phldrT="[Текст]" custT="1"/>
      <dgm:spPr/>
      <dgm:t>
        <a:bodyPr/>
        <a:lstStyle/>
        <a:p>
          <a:r>
            <a:rPr lang="ru-RU" sz="1200" dirty="0">
              <a:solidFill>
                <a:schemeClr val="tx1"/>
              </a:solidFill>
            </a:rPr>
            <a:t>Направление в специализированную </a:t>
          </a:r>
          <a:r>
            <a:rPr lang="ru-RU" sz="1200" dirty="0" err="1">
              <a:solidFill>
                <a:schemeClr val="tx1"/>
              </a:solidFill>
            </a:rPr>
            <a:t>мед.организацию</a:t>
          </a:r>
          <a:r>
            <a:rPr lang="ru-RU" sz="1200" dirty="0">
              <a:solidFill>
                <a:schemeClr val="tx1"/>
              </a:solidFill>
            </a:rPr>
            <a:t> оказывающую наркологическую помощь</a:t>
          </a:r>
        </a:p>
      </dgm:t>
    </dgm:pt>
    <dgm:pt modelId="{831185B4-6054-4EB1-9C98-E0FD8EC3C050}" type="parTrans" cxnId="{BC70F9DA-4C0F-4134-BF7B-13D0455E449F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88BCEE5E-9244-431D-B45E-CE4530465490}" type="sibTrans" cxnId="{BC70F9DA-4C0F-4134-BF7B-13D0455E449F}">
      <dgm:prSet custT="1"/>
      <dgm:spPr>
        <a:noFill/>
      </dgm:spPr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C74330A8-6FD8-4B51-998D-BEE6A6F094CD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Подтверждающие результаты ХТИ </a:t>
          </a:r>
        </a:p>
      </dgm:t>
    </dgm:pt>
    <dgm:pt modelId="{B9745FA5-2F27-4AB7-A279-86727CBB00D2}" type="parTrans" cxnId="{1AF77262-330F-4F8D-B0BB-87BBC7196918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3E51C5E-DDDF-4AA0-9BB1-670C51C83B1D}" type="sibTrans" cxnId="{1AF77262-330F-4F8D-B0BB-87BBC7196918}">
      <dgm:prSet custT="1"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B30D0282-D0A5-4494-B13F-2677D6C7454F}">
      <dgm:prSet phldrT="[Текст]" custT="1"/>
      <dgm:spPr/>
      <dgm:t>
        <a:bodyPr/>
        <a:lstStyle/>
        <a:p>
          <a:r>
            <a:rPr lang="ru-RU" sz="1400" dirty="0">
              <a:solidFill>
                <a:schemeClr val="tx1"/>
              </a:solidFill>
            </a:rPr>
            <a:t>Положительные  результаты ХТИ </a:t>
          </a:r>
        </a:p>
      </dgm:t>
    </dgm:pt>
    <dgm:pt modelId="{112B3B20-C136-400C-AD14-27F4EB2B3AA1}" type="parTrans" cxnId="{FBFE16C6-58C5-40B5-92D2-B42ECC5015D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656594CA-C8AE-4959-A56A-E73F8E56AA3F}" type="sibTrans" cxnId="{FBFE16C6-58C5-40B5-92D2-B42ECC5015D3}">
      <dgm:prSet/>
      <dgm:spPr/>
      <dgm:t>
        <a:bodyPr/>
        <a:lstStyle/>
        <a:p>
          <a:endParaRPr lang="ru-RU" sz="1400">
            <a:solidFill>
              <a:schemeClr val="tx1"/>
            </a:solidFill>
          </a:endParaRPr>
        </a:p>
      </dgm:t>
    </dgm:pt>
    <dgm:pt modelId="{32E77709-D9AD-45EF-B415-90FA9D8DE4CB}" type="pres">
      <dgm:prSet presAssocID="{25D20DD6-DE94-4960-AB3E-B2C66406410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60FA437-54BA-4EF7-8C3F-B041C4223455}" type="pres">
      <dgm:prSet presAssocID="{16A86104-1A4F-4AD3-8580-0A409184959B}" presName="node" presStyleLbl="node1" presStyleIdx="0" presStyleCnt="7" custLinFactNeighborX="-2071" custLinFactNeighborY="364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E1E883-4E6C-4F77-9265-B95E28E6B682}" type="pres">
      <dgm:prSet presAssocID="{9BF21793-551C-4841-B8CB-50ACAF97B49C}" presName="sibTrans" presStyleLbl="sibTrans2D1" presStyleIdx="0" presStyleCnt="6" custScaleX="165509"/>
      <dgm:spPr/>
      <dgm:t>
        <a:bodyPr/>
        <a:lstStyle/>
        <a:p>
          <a:endParaRPr lang="ru-RU"/>
        </a:p>
      </dgm:t>
    </dgm:pt>
    <dgm:pt modelId="{A311E62F-918F-4E42-9772-8770306C32DF}" type="pres">
      <dgm:prSet presAssocID="{9BF21793-551C-4841-B8CB-50ACAF97B49C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2FDD1E2F-56C2-41A1-8393-0D74523781AC}" type="pres">
      <dgm:prSet presAssocID="{32B5C60E-ED83-44A2-BD92-55276C05FDC3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690D6C-FEB1-4087-9EC6-BCDCFD402CF8}" type="pres">
      <dgm:prSet presAssocID="{B4D67E61-1DDF-4553-BC44-D4FD62FEB132}" presName="sibTrans" presStyleLbl="sibTrans2D1" presStyleIdx="1" presStyleCnt="6"/>
      <dgm:spPr/>
      <dgm:t>
        <a:bodyPr/>
        <a:lstStyle/>
        <a:p>
          <a:endParaRPr lang="ru-RU"/>
        </a:p>
      </dgm:t>
    </dgm:pt>
    <dgm:pt modelId="{E3F3D555-AB35-4CC6-86C8-F0C3640DE662}" type="pres">
      <dgm:prSet presAssocID="{B4D67E61-1DDF-4553-BC44-D4FD62FEB132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2A816F46-5CD8-4B93-8AB0-579F54546C2B}" type="pres">
      <dgm:prSet presAssocID="{C2E4A818-E446-4323-A78D-665B5318D0A0}" presName="node" presStyleLbl="node1" presStyleIdx="2" presStyleCnt="7" custLinFactX="-39622" custLinFactNeighborX="-100000" custLinFactNeighborY="9875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F05E08-087E-4CDE-8ED9-857D143A60E5}" type="pres">
      <dgm:prSet presAssocID="{D9672E08-4911-4AB6-A3D5-7316F2383723}" presName="sibTrans" presStyleLbl="sibTrans2D1" presStyleIdx="2" presStyleCnt="6" custScaleX="122120" custScaleY="72706" custLinFactNeighborX="-18832" custLinFactNeighborY="-60241"/>
      <dgm:spPr/>
      <dgm:t>
        <a:bodyPr/>
        <a:lstStyle/>
        <a:p>
          <a:endParaRPr lang="ru-RU"/>
        </a:p>
      </dgm:t>
    </dgm:pt>
    <dgm:pt modelId="{CB74368B-F1FC-4A2C-AC24-90D741BC23F3}" type="pres">
      <dgm:prSet presAssocID="{D9672E08-4911-4AB6-A3D5-7316F2383723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D01B239A-651B-4346-8330-08E7EA043968}" type="pres">
      <dgm:prSet presAssocID="{CB488118-4BF0-4D23-9CCA-12F6A89262C5}" presName="node" presStyleLbl="node1" presStyleIdx="3" presStyleCnt="7" custScaleY="53449" custLinFactY="-78287" custLinFactNeighborX="-4551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7C8748-93EF-4BD9-9803-BF726007635C}" type="pres">
      <dgm:prSet presAssocID="{62D349BE-44D0-45A6-AA0A-35B705FEAE1A}" presName="sibTrans" presStyleLbl="sibTrans2D1" presStyleIdx="3" presStyleCnt="6" custScaleX="52174" custScaleY="110347" custLinFactY="54219" custLinFactNeighborX="1356" custLinFactNeighborY="100000"/>
      <dgm:spPr/>
      <dgm:t>
        <a:bodyPr/>
        <a:lstStyle/>
        <a:p>
          <a:endParaRPr lang="ru-RU"/>
        </a:p>
      </dgm:t>
    </dgm:pt>
    <dgm:pt modelId="{FD31D09D-8672-4E00-B260-9749268C3416}" type="pres">
      <dgm:prSet presAssocID="{62D349BE-44D0-45A6-AA0A-35B705FEAE1A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60C3C6F9-B01A-4977-AB93-02308C425CF1}" type="pres">
      <dgm:prSet presAssocID="{DFEFEBF2-0E0E-4C56-B34C-D01405FC1816}" presName="node" presStyleLbl="node1" presStyleIdx="4" presStyleCnt="7" custLinFactX="36850" custLinFactNeighborX="100000" custLinFactNeighborY="813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176CFCF-F765-4B4E-AE61-846DACF2921D}" type="pres">
      <dgm:prSet presAssocID="{88BCEE5E-9244-431D-B45E-CE4530465490}" presName="sibTrans" presStyleLbl="sibTrans2D1" presStyleIdx="4" presStyleCnt="6" custLinFactNeighborX="-84642" custLinFactNeighborY="-7229"/>
      <dgm:spPr/>
      <dgm:t>
        <a:bodyPr/>
        <a:lstStyle/>
        <a:p>
          <a:endParaRPr lang="ru-RU"/>
        </a:p>
      </dgm:t>
    </dgm:pt>
    <dgm:pt modelId="{E21EC27D-EA68-4217-B365-812E82B26767}" type="pres">
      <dgm:prSet presAssocID="{88BCEE5E-9244-431D-B45E-CE4530465490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E1FA686B-EA9B-4ABC-A800-29FA8A658B33}" type="pres">
      <dgm:prSet presAssocID="{C74330A8-6FD8-4B51-998D-BEE6A6F094CD}" presName="node" presStyleLbl="node1" presStyleIdx="5" presStyleCnt="7" custScaleY="53449" custLinFactX="100000" custLinFactY="-22115" custLinFactNeighborX="177092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E75660-A43F-4B71-97D7-83ADF6EB2757}" type="pres">
      <dgm:prSet presAssocID="{33E51C5E-DDDF-4AA0-9BB1-670C51C83B1D}" presName="sibTrans" presStyleLbl="sibTrans2D1" presStyleIdx="5" presStyleCnt="6" custScaleX="108070" custScaleY="110347" custLinFactNeighborX="1290" custLinFactNeighborY="91568"/>
      <dgm:spPr/>
      <dgm:t>
        <a:bodyPr/>
        <a:lstStyle/>
        <a:p>
          <a:endParaRPr lang="ru-RU"/>
        </a:p>
      </dgm:t>
    </dgm:pt>
    <dgm:pt modelId="{2E00599E-D22C-40FE-9B9B-1C7231AF848F}" type="pres">
      <dgm:prSet presAssocID="{33E51C5E-DDDF-4AA0-9BB1-670C51C83B1D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F33E6F25-4F5D-4BEF-924C-0F55EDD461D8}" type="pres">
      <dgm:prSet presAssocID="{B30D0282-D0A5-4494-B13F-2677D6C7454F}" presName="node" presStyleLbl="node1" presStyleIdx="6" presStyleCnt="7" custScaleY="53449" custLinFactX="100000" custLinFactY="-100000" custLinFactNeighborX="175707" custLinFactNeighborY="-1060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B268296-E2EE-449F-A5AC-AB26DAA83A6F}" type="presOf" srcId="{9BF21793-551C-4841-B8CB-50ACAF97B49C}" destId="{FCE1E883-4E6C-4F77-9265-B95E28E6B682}" srcOrd="0" destOrd="0" presId="urn:microsoft.com/office/officeart/2005/8/layout/process5"/>
    <dgm:cxn modelId="{8579B4E6-3D91-4576-B59D-7C1219D5A9A4}" type="presOf" srcId="{32B5C60E-ED83-44A2-BD92-55276C05FDC3}" destId="{2FDD1E2F-56C2-41A1-8393-0D74523781AC}" srcOrd="0" destOrd="0" presId="urn:microsoft.com/office/officeart/2005/8/layout/process5"/>
    <dgm:cxn modelId="{7E5A4833-4575-4D82-BC33-8449BF2EF6B7}" type="presOf" srcId="{33E51C5E-DDDF-4AA0-9BB1-670C51C83B1D}" destId="{08E75660-A43F-4B71-97D7-83ADF6EB2757}" srcOrd="0" destOrd="0" presId="urn:microsoft.com/office/officeart/2005/8/layout/process5"/>
    <dgm:cxn modelId="{0518F6B9-2FB9-4EB9-BEDC-12D0F6BB0570}" type="presOf" srcId="{B4D67E61-1DDF-4553-BC44-D4FD62FEB132}" destId="{E3F3D555-AB35-4CC6-86C8-F0C3640DE662}" srcOrd="1" destOrd="0" presId="urn:microsoft.com/office/officeart/2005/8/layout/process5"/>
    <dgm:cxn modelId="{478AF854-0B5F-4810-B870-1E677A34024E}" type="presOf" srcId="{C74330A8-6FD8-4B51-998D-BEE6A6F094CD}" destId="{E1FA686B-EA9B-4ABC-A800-29FA8A658B33}" srcOrd="0" destOrd="0" presId="urn:microsoft.com/office/officeart/2005/8/layout/process5"/>
    <dgm:cxn modelId="{1EA4AED7-22E3-4D31-B88D-4928EBB84FDB}" type="presOf" srcId="{25D20DD6-DE94-4960-AB3E-B2C66406410B}" destId="{32E77709-D9AD-45EF-B415-90FA9D8DE4CB}" srcOrd="0" destOrd="0" presId="urn:microsoft.com/office/officeart/2005/8/layout/process5"/>
    <dgm:cxn modelId="{1AF77262-330F-4F8D-B0BB-87BBC7196918}" srcId="{25D20DD6-DE94-4960-AB3E-B2C66406410B}" destId="{C74330A8-6FD8-4B51-998D-BEE6A6F094CD}" srcOrd="5" destOrd="0" parTransId="{B9745FA5-2F27-4AB7-A279-86727CBB00D2}" sibTransId="{33E51C5E-DDDF-4AA0-9BB1-670C51C83B1D}"/>
    <dgm:cxn modelId="{B93FE709-3E73-463B-91F2-BD3334E58FE2}" type="presOf" srcId="{D9672E08-4911-4AB6-A3D5-7316F2383723}" destId="{CB74368B-F1FC-4A2C-AC24-90D741BC23F3}" srcOrd="1" destOrd="0" presId="urn:microsoft.com/office/officeart/2005/8/layout/process5"/>
    <dgm:cxn modelId="{DBF7451F-329E-40AF-9D4A-B54B91824920}" type="presOf" srcId="{33E51C5E-DDDF-4AA0-9BB1-670C51C83B1D}" destId="{2E00599E-D22C-40FE-9B9B-1C7231AF848F}" srcOrd="1" destOrd="0" presId="urn:microsoft.com/office/officeart/2005/8/layout/process5"/>
    <dgm:cxn modelId="{F086B5C0-61D2-4DEC-8FF6-DC7F3A13B8DA}" type="presOf" srcId="{9BF21793-551C-4841-B8CB-50ACAF97B49C}" destId="{A311E62F-918F-4E42-9772-8770306C32DF}" srcOrd="1" destOrd="0" presId="urn:microsoft.com/office/officeart/2005/8/layout/process5"/>
    <dgm:cxn modelId="{5DAE612D-D0EA-4770-AC3B-0B53FA234AB4}" type="presOf" srcId="{B30D0282-D0A5-4494-B13F-2677D6C7454F}" destId="{F33E6F25-4F5D-4BEF-924C-0F55EDD461D8}" srcOrd="0" destOrd="0" presId="urn:microsoft.com/office/officeart/2005/8/layout/process5"/>
    <dgm:cxn modelId="{0E5CB805-EF81-47B8-BD04-CC58E21E4E05}" srcId="{25D20DD6-DE94-4960-AB3E-B2C66406410B}" destId="{CB488118-4BF0-4D23-9CCA-12F6A89262C5}" srcOrd="3" destOrd="0" parTransId="{7F65F6D2-7A86-4756-BEBC-FBC4B0F27AFB}" sibTransId="{62D349BE-44D0-45A6-AA0A-35B705FEAE1A}"/>
    <dgm:cxn modelId="{27636AFB-6149-41D2-B2CE-7A9D240107FC}" type="presOf" srcId="{CB488118-4BF0-4D23-9CCA-12F6A89262C5}" destId="{D01B239A-651B-4346-8330-08E7EA043968}" srcOrd="0" destOrd="0" presId="urn:microsoft.com/office/officeart/2005/8/layout/process5"/>
    <dgm:cxn modelId="{7B0F6261-222F-4FF2-AE4D-480A868F2E5A}" srcId="{25D20DD6-DE94-4960-AB3E-B2C66406410B}" destId="{32B5C60E-ED83-44A2-BD92-55276C05FDC3}" srcOrd="1" destOrd="0" parTransId="{18D8E463-994C-47C2-9709-DB4218353E6B}" sibTransId="{B4D67E61-1DDF-4553-BC44-D4FD62FEB132}"/>
    <dgm:cxn modelId="{B1D454DF-902A-4864-BE7E-DE250050BC58}" type="presOf" srcId="{D9672E08-4911-4AB6-A3D5-7316F2383723}" destId="{42F05E08-087E-4CDE-8ED9-857D143A60E5}" srcOrd="0" destOrd="0" presId="urn:microsoft.com/office/officeart/2005/8/layout/process5"/>
    <dgm:cxn modelId="{71BE9FD3-882F-429C-8F50-D513098CEEF7}" type="presOf" srcId="{62D349BE-44D0-45A6-AA0A-35B705FEAE1A}" destId="{107C8748-93EF-4BD9-9803-BF726007635C}" srcOrd="0" destOrd="0" presId="urn:microsoft.com/office/officeart/2005/8/layout/process5"/>
    <dgm:cxn modelId="{7BD31190-EB9A-4F86-B55B-A3F5008EBCCD}" type="presOf" srcId="{16A86104-1A4F-4AD3-8580-0A409184959B}" destId="{460FA437-54BA-4EF7-8C3F-B041C4223455}" srcOrd="0" destOrd="0" presId="urn:microsoft.com/office/officeart/2005/8/layout/process5"/>
    <dgm:cxn modelId="{B4E4EC43-416E-4F0E-B9A1-2040CA69FF3D}" type="presOf" srcId="{DFEFEBF2-0E0E-4C56-B34C-D01405FC1816}" destId="{60C3C6F9-B01A-4977-AB93-02308C425CF1}" srcOrd="0" destOrd="0" presId="urn:microsoft.com/office/officeart/2005/8/layout/process5"/>
    <dgm:cxn modelId="{47EDBB55-2A97-4B4A-8B7B-335DA190506D}" srcId="{25D20DD6-DE94-4960-AB3E-B2C66406410B}" destId="{C2E4A818-E446-4323-A78D-665B5318D0A0}" srcOrd="2" destOrd="0" parTransId="{0EAE4197-09C9-4589-B59D-CD824FC5A435}" sibTransId="{D9672E08-4911-4AB6-A3D5-7316F2383723}"/>
    <dgm:cxn modelId="{9FB345CD-2C5E-4E1E-B9DB-F5FCF0040855}" type="presOf" srcId="{B4D67E61-1DDF-4553-BC44-D4FD62FEB132}" destId="{2E690D6C-FEB1-4087-9EC6-BCDCFD402CF8}" srcOrd="0" destOrd="0" presId="urn:microsoft.com/office/officeart/2005/8/layout/process5"/>
    <dgm:cxn modelId="{FBFE16C6-58C5-40B5-92D2-B42ECC5015D3}" srcId="{25D20DD6-DE94-4960-AB3E-B2C66406410B}" destId="{B30D0282-D0A5-4494-B13F-2677D6C7454F}" srcOrd="6" destOrd="0" parTransId="{112B3B20-C136-400C-AD14-27F4EB2B3AA1}" sibTransId="{656594CA-C8AE-4959-A56A-E73F8E56AA3F}"/>
    <dgm:cxn modelId="{9CE1E36D-8CE1-4546-8FE7-D026AB35AF9F}" type="presOf" srcId="{88BCEE5E-9244-431D-B45E-CE4530465490}" destId="{E21EC27D-EA68-4217-B365-812E82B26767}" srcOrd="1" destOrd="0" presId="urn:microsoft.com/office/officeart/2005/8/layout/process5"/>
    <dgm:cxn modelId="{7A612BF8-CF37-418E-BF65-AD54C9ABA06B}" srcId="{25D20DD6-DE94-4960-AB3E-B2C66406410B}" destId="{16A86104-1A4F-4AD3-8580-0A409184959B}" srcOrd="0" destOrd="0" parTransId="{6ECE61A1-F5FD-4EBF-BAAF-BF591A16C8D1}" sibTransId="{9BF21793-551C-4841-B8CB-50ACAF97B49C}"/>
    <dgm:cxn modelId="{25C260F2-65D0-4F5D-BEF8-85289FECBB5E}" type="presOf" srcId="{C2E4A818-E446-4323-A78D-665B5318D0A0}" destId="{2A816F46-5CD8-4B93-8AB0-579F54546C2B}" srcOrd="0" destOrd="0" presId="urn:microsoft.com/office/officeart/2005/8/layout/process5"/>
    <dgm:cxn modelId="{EF110543-04EF-4986-8625-CE4190211FD2}" type="presOf" srcId="{88BCEE5E-9244-431D-B45E-CE4530465490}" destId="{F176CFCF-F765-4B4E-AE61-846DACF2921D}" srcOrd="0" destOrd="0" presId="urn:microsoft.com/office/officeart/2005/8/layout/process5"/>
    <dgm:cxn modelId="{BC70F9DA-4C0F-4134-BF7B-13D0455E449F}" srcId="{25D20DD6-DE94-4960-AB3E-B2C66406410B}" destId="{DFEFEBF2-0E0E-4C56-B34C-D01405FC1816}" srcOrd="4" destOrd="0" parTransId="{831185B4-6054-4EB1-9C98-E0FD8EC3C050}" sibTransId="{88BCEE5E-9244-431D-B45E-CE4530465490}"/>
    <dgm:cxn modelId="{0B899030-F499-4787-93AA-DAD4F890AF83}" type="presOf" srcId="{62D349BE-44D0-45A6-AA0A-35B705FEAE1A}" destId="{FD31D09D-8672-4E00-B260-9749268C3416}" srcOrd="1" destOrd="0" presId="urn:microsoft.com/office/officeart/2005/8/layout/process5"/>
    <dgm:cxn modelId="{C4CAD916-9052-4F40-ABA9-03C95AA31AC6}" type="presParOf" srcId="{32E77709-D9AD-45EF-B415-90FA9D8DE4CB}" destId="{460FA437-54BA-4EF7-8C3F-B041C4223455}" srcOrd="0" destOrd="0" presId="urn:microsoft.com/office/officeart/2005/8/layout/process5"/>
    <dgm:cxn modelId="{3431224E-0820-4AAB-93CC-286DE069E569}" type="presParOf" srcId="{32E77709-D9AD-45EF-B415-90FA9D8DE4CB}" destId="{FCE1E883-4E6C-4F77-9265-B95E28E6B682}" srcOrd="1" destOrd="0" presId="urn:microsoft.com/office/officeart/2005/8/layout/process5"/>
    <dgm:cxn modelId="{0E81A9FF-6B48-4320-A8FD-044DE9AAEEC5}" type="presParOf" srcId="{FCE1E883-4E6C-4F77-9265-B95E28E6B682}" destId="{A311E62F-918F-4E42-9772-8770306C32DF}" srcOrd="0" destOrd="0" presId="urn:microsoft.com/office/officeart/2005/8/layout/process5"/>
    <dgm:cxn modelId="{6AD28F36-322A-4E51-8D7E-53A063080275}" type="presParOf" srcId="{32E77709-D9AD-45EF-B415-90FA9D8DE4CB}" destId="{2FDD1E2F-56C2-41A1-8393-0D74523781AC}" srcOrd="2" destOrd="0" presId="urn:microsoft.com/office/officeart/2005/8/layout/process5"/>
    <dgm:cxn modelId="{DB4C268E-BBE2-489C-B686-1381519FC1CB}" type="presParOf" srcId="{32E77709-D9AD-45EF-B415-90FA9D8DE4CB}" destId="{2E690D6C-FEB1-4087-9EC6-BCDCFD402CF8}" srcOrd="3" destOrd="0" presId="urn:microsoft.com/office/officeart/2005/8/layout/process5"/>
    <dgm:cxn modelId="{096D8C46-15F4-438E-A35B-3A3D4081DBEC}" type="presParOf" srcId="{2E690D6C-FEB1-4087-9EC6-BCDCFD402CF8}" destId="{E3F3D555-AB35-4CC6-86C8-F0C3640DE662}" srcOrd="0" destOrd="0" presId="urn:microsoft.com/office/officeart/2005/8/layout/process5"/>
    <dgm:cxn modelId="{8E6A0EE7-9F1E-4107-B234-BC08635FBDE9}" type="presParOf" srcId="{32E77709-D9AD-45EF-B415-90FA9D8DE4CB}" destId="{2A816F46-5CD8-4B93-8AB0-579F54546C2B}" srcOrd="4" destOrd="0" presId="urn:microsoft.com/office/officeart/2005/8/layout/process5"/>
    <dgm:cxn modelId="{1EDE986C-7363-4D57-9ECD-FD59FE4384E7}" type="presParOf" srcId="{32E77709-D9AD-45EF-B415-90FA9D8DE4CB}" destId="{42F05E08-087E-4CDE-8ED9-857D143A60E5}" srcOrd="5" destOrd="0" presId="urn:microsoft.com/office/officeart/2005/8/layout/process5"/>
    <dgm:cxn modelId="{7D438BC1-DF43-4FF9-A904-CE54DC34BAFF}" type="presParOf" srcId="{42F05E08-087E-4CDE-8ED9-857D143A60E5}" destId="{CB74368B-F1FC-4A2C-AC24-90D741BC23F3}" srcOrd="0" destOrd="0" presId="urn:microsoft.com/office/officeart/2005/8/layout/process5"/>
    <dgm:cxn modelId="{533EA554-15D0-4989-B191-6A28709B6920}" type="presParOf" srcId="{32E77709-D9AD-45EF-B415-90FA9D8DE4CB}" destId="{D01B239A-651B-4346-8330-08E7EA043968}" srcOrd="6" destOrd="0" presId="urn:microsoft.com/office/officeart/2005/8/layout/process5"/>
    <dgm:cxn modelId="{0C7F4FE6-BB41-4F5C-9B97-157BE01F30AD}" type="presParOf" srcId="{32E77709-D9AD-45EF-B415-90FA9D8DE4CB}" destId="{107C8748-93EF-4BD9-9803-BF726007635C}" srcOrd="7" destOrd="0" presId="urn:microsoft.com/office/officeart/2005/8/layout/process5"/>
    <dgm:cxn modelId="{65498AFA-ED8A-43C7-956E-F5007F0025D1}" type="presParOf" srcId="{107C8748-93EF-4BD9-9803-BF726007635C}" destId="{FD31D09D-8672-4E00-B260-9749268C3416}" srcOrd="0" destOrd="0" presId="urn:microsoft.com/office/officeart/2005/8/layout/process5"/>
    <dgm:cxn modelId="{8C4B8980-4132-44EF-891E-62A5727A812C}" type="presParOf" srcId="{32E77709-D9AD-45EF-B415-90FA9D8DE4CB}" destId="{60C3C6F9-B01A-4977-AB93-02308C425CF1}" srcOrd="8" destOrd="0" presId="urn:microsoft.com/office/officeart/2005/8/layout/process5"/>
    <dgm:cxn modelId="{CB2C1AAD-E7F7-4267-87C3-702AA8060F40}" type="presParOf" srcId="{32E77709-D9AD-45EF-B415-90FA9D8DE4CB}" destId="{F176CFCF-F765-4B4E-AE61-846DACF2921D}" srcOrd="9" destOrd="0" presId="urn:microsoft.com/office/officeart/2005/8/layout/process5"/>
    <dgm:cxn modelId="{5DD86A2D-A3A2-436A-9E13-0488A484ADCA}" type="presParOf" srcId="{F176CFCF-F765-4B4E-AE61-846DACF2921D}" destId="{E21EC27D-EA68-4217-B365-812E82B26767}" srcOrd="0" destOrd="0" presId="urn:microsoft.com/office/officeart/2005/8/layout/process5"/>
    <dgm:cxn modelId="{4E8D315D-1504-40C0-AA96-38445CC1DAF3}" type="presParOf" srcId="{32E77709-D9AD-45EF-B415-90FA9D8DE4CB}" destId="{E1FA686B-EA9B-4ABC-A800-29FA8A658B33}" srcOrd="10" destOrd="0" presId="urn:microsoft.com/office/officeart/2005/8/layout/process5"/>
    <dgm:cxn modelId="{3C63FCFB-194E-4461-AC41-EC95A3030EFC}" type="presParOf" srcId="{32E77709-D9AD-45EF-B415-90FA9D8DE4CB}" destId="{08E75660-A43F-4B71-97D7-83ADF6EB2757}" srcOrd="11" destOrd="0" presId="urn:microsoft.com/office/officeart/2005/8/layout/process5"/>
    <dgm:cxn modelId="{CE0209DA-4ED0-4A7B-9837-45284B40F2C6}" type="presParOf" srcId="{08E75660-A43F-4B71-97D7-83ADF6EB2757}" destId="{2E00599E-D22C-40FE-9B9B-1C7231AF848F}" srcOrd="0" destOrd="0" presId="urn:microsoft.com/office/officeart/2005/8/layout/process5"/>
    <dgm:cxn modelId="{C54589FC-3056-4698-912D-BAA25C570B1D}" type="presParOf" srcId="{32E77709-D9AD-45EF-B415-90FA9D8DE4CB}" destId="{F33E6F25-4F5D-4BEF-924C-0F55EDD461D8}" srcOrd="12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789A6ED-9665-425E-90F0-3CBDC8B9EEB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05450F7-E802-4E8A-862B-7B897CD8F71E}">
      <dgm:prSet phldrT="[Текст]"/>
      <dgm:spPr/>
      <dgm:t>
        <a:bodyPr/>
        <a:lstStyle/>
        <a:p>
          <a:r>
            <a:rPr lang="ru-RU" dirty="0" smtClean="0"/>
            <a:t>Позитивное отношение</a:t>
          </a:r>
          <a:endParaRPr lang="ru-RU" dirty="0"/>
        </a:p>
      </dgm:t>
    </dgm:pt>
    <dgm:pt modelId="{5C72E593-034C-4B2E-9C89-ED3F2B6812C2}" type="parTrans" cxnId="{7195AAF9-8535-43D5-912A-3392F9FD119D}">
      <dgm:prSet/>
      <dgm:spPr/>
      <dgm:t>
        <a:bodyPr/>
        <a:lstStyle/>
        <a:p>
          <a:endParaRPr lang="ru-RU"/>
        </a:p>
      </dgm:t>
    </dgm:pt>
    <dgm:pt modelId="{C1253350-2814-4B81-A04D-250A18A44DED}" type="sibTrans" cxnId="{7195AAF9-8535-43D5-912A-3392F9FD119D}">
      <dgm:prSet/>
      <dgm:spPr/>
      <dgm:t>
        <a:bodyPr/>
        <a:lstStyle/>
        <a:p>
          <a:endParaRPr lang="ru-RU"/>
        </a:p>
      </dgm:t>
    </dgm:pt>
    <dgm:pt modelId="{599B72ED-5B1F-449F-A1CB-2847380720AF}">
      <dgm:prSet phldrT="[Текст]"/>
      <dgm:spPr/>
      <dgm:t>
        <a:bodyPr/>
        <a:lstStyle/>
        <a:p>
          <a:r>
            <a:rPr lang="ru-RU" dirty="0" smtClean="0"/>
            <a:t>Успех</a:t>
          </a:r>
          <a:endParaRPr lang="ru-RU" dirty="0"/>
        </a:p>
      </dgm:t>
    </dgm:pt>
    <dgm:pt modelId="{47DFD1A7-AFBA-4710-9229-83487129A75C}" type="parTrans" cxnId="{2B566F2E-DE4F-4057-9B8B-05D89FF9D765}">
      <dgm:prSet/>
      <dgm:spPr/>
      <dgm:t>
        <a:bodyPr/>
        <a:lstStyle/>
        <a:p>
          <a:endParaRPr lang="ru-RU"/>
        </a:p>
      </dgm:t>
    </dgm:pt>
    <dgm:pt modelId="{57E03E60-EF82-4ADF-BA4C-F60F294ADFD8}" type="sibTrans" cxnId="{2B566F2E-DE4F-4057-9B8B-05D89FF9D765}">
      <dgm:prSet/>
      <dgm:spPr/>
      <dgm:t>
        <a:bodyPr/>
        <a:lstStyle/>
        <a:p>
          <a:endParaRPr lang="ru-RU"/>
        </a:p>
      </dgm:t>
    </dgm:pt>
    <dgm:pt modelId="{4052ACFC-DDDC-42D7-83B3-E2A87514A0E9}">
      <dgm:prSet phldrT="[Текст]"/>
      <dgm:spPr/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08BF2A3D-9926-49A6-A230-DFEF97343D2D}" type="parTrans" cxnId="{889FCAEE-D862-4AE4-AA01-86CB230F3637}">
      <dgm:prSet/>
      <dgm:spPr/>
      <dgm:t>
        <a:bodyPr/>
        <a:lstStyle/>
        <a:p>
          <a:endParaRPr lang="ru-RU"/>
        </a:p>
      </dgm:t>
    </dgm:pt>
    <dgm:pt modelId="{97CAE572-B31F-4D66-9318-243F0E806DE3}" type="sibTrans" cxnId="{889FCAEE-D862-4AE4-AA01-86CB230F3637}">
      <dgm:prSet/>
      <dgm:spPr/>
      <dgm:t>
        <a:bodyPr/>
        <a:lstStyle/>
        <a:p>
          <a:endParaRPr lang="ru-RU"/>
        </a:p>
      </dgm:t>
    </dgm:pt>
    <dgm:pt modelId="{3CEFF4E3-22E9-4D63-AE5F-078FD2DB997C}">
      <dgm:prSet phldrT="[Текст]"/>
      <dgm:spPr/>
      <dgm:t>
        <a:bodyPr/>
        <a:lstStyle/>
        <a:p>
          <a:r>
            <a:rPr lang="ru-RU" dirty="0" smtClean="0"/>
            <a:t>потребности</a:t>
          </a:r>
          <a:endParaRPr lang="ru-RU" dirty="0"/>
        </a:p>
      </dgm:t>
    </dgm:pt>
    <dgm:pt modelId="{D1645D7E-B569-43D3-A05C-99E0904A7A5E}" type="parTrans" cxnId="{4B72EAB2-A3E7-4438-9A7E-88ECD8A55E70}">
      <dgm:prSet/>
      <dgm:spPr/>
      <dgm:t>
        <a:bodyPr/>
        <a:lstStyle/>
        <a:p>
          <a:endParaRPr lang="ru-RU"/>
        </a:p>
      </dgm:t>
    </dgm:pt>
    <dgm:pt modelId="{EC6EFDC2-5849-43C2-8A72-8492151163C3}" type="sibTrans" cxnId="{4B72EAB2-A3E7-4438-9A7E-88ECD8A55E70}">
      <dgm:prSet/>
      <dgm:spPr/>
      <dgm:t>
        <a:bodyPr/>
        <a:lstStyle/>
        <a:p>
          <a:endParaRPr lang="ru-RU"/>
        </a:p>
      </dgm:t>
    </dgm:pt>
    <dgm:pt modelId="{D36FD61B-D70F-4E39-BC20-9F99FDF9881D}">
      <dgm:prSet phldrT="[Текст]"/>
      <dgm:spPr/>
      <dgm:t>
        <a:bodyPr/>
        <a:lstStyle/>
        <a:p>
          <a:r>
            <a:rPr lang="ru-RU" dirty="0" smtClean="0"/>
            <a:t>Родительская забота</a:t>
          </a:r>
          <a:endParaRPr lang="ru-RU" dirty="0"/>
        </a:p>
      </dgm:t>
    </dgm:pt>
    <dgm:pt modelId="{7D835744-0013-4F79-BA49-8F04DE2E359F}" type="parTrans" cxnId="{D53F3AA1-2A6E-487C-A966-EF9B5D64A77C}">
      <dgm:prSet/>
      <dgm:spPr/>
      <dgm:t>
        <a:bodyPr/>
        <a:lstStyle/>
        <a:p>
          <a:endParaRPr lang="ru-RU"/>
        </a:p>
      </dgm:t>
    </dgm:pt>
    <dgm:pt modelId="{DD000AFB-F255-4804-97C4-69C40450719C}" type="sibTrans" cxnId="{D53F3AA1-2A6E-487C-A966-EF9B5D64A77C}">
      <dgm:prSet/>
      <dgm:spPr/>
      <dgm:t>
        <a:bodyPr/>
        <a:lstStyle/>
        <a:p>
          <a:endParaRPr lang="ru-RU"/>
        </a:p>
      </dgm:t>
    </dgm:pt>
    <dgm:pt modelId="{89CC7195-41B6-4DFC-ACA2-45759A62608F}">
      <dgm:prSet phldrT="[Текст]"/>
      <dgm:spPr/>
      <dgm:t>
        <a:bodyPr/>
        <a:lstStyle/>
        <a:p>
          <a:r>
            <a:rPr lang="ru-RU" dirty="0" smtClean="0"/>
            <a:t>Семейный праздник</a:t>
          </a:r>
          <a:endParaRPr lang="ru-RU" dirty="0"/>
        </a:p>
      </dgm:t>
    </dgm:pt>
    <dgm:pt modelId="{372664D5-386F-4D1E-8583-1F0AE90D34B5}" type="parTrans" cxnId="{C4079631-C417-492D-8875-105486A57E0D}">
      <dgm:prSet/>
      <dgm:spPr/>
      <dgm:t>
        <a:bodyPr/>
        <a:lstStyle/>
        <a:p>
          <a:endParaRPr lang="ru-RU"/>
        </a:p>
      </dgm:t>
    </dgm:pt>
    <dgm:pt modelId="{77F1D856-C585-48AB-A5B0-6B179CE6CBBF}" type="sibTrans" cxnId="{C4079631-C417-492D-8875-105486A57E0D}">
      <dgm:prSet/>
      <dgm:spPr/>
      <dgm:t>
        <a:bodyPr/>
        <a:lstStyle/>
        <a:p>
          <a:endParaRPr lang="ru-RU"/>
        </a:p>
      </dgm:t>
    </dgm:pt>
    <dgm:pt modelId="{BA39205C-C942-42EC-B17B-8265E658D6AC}">
      <dgm:prSet phldrT="[Текст]"/>
      <dgm:spPr/>
      <dgm:t>
        <a:bodyPr/>
        <a:lstStyle/>
        <a:p>
          <a:r>
            <a:rPr lang="ru-RU" dirty="0" smtClean="0"/>
            <a:t>Негативное отношение</a:t>
          </a:r>
          <a:endParaRPr lang="ru-RU" dirty="0"/>
        </a:p>
      </dgm:t>
    </dgm:pt>
    <dgm:pt modelId="{43335D17-3CAF-43AA-9F61-1A99D9401899}" type="parTrans" cxnId="{90A68EAF-D11E-486D-9E25-8C8773D2A0A0}">
      <dgm:prSet/>
      <dgm:spPr/>
      <dgm:t>
        <a:bodyPr/>
        <a:lstStyle/>
        <a:p>
          <a:endParaRPr lang="ru-RU"/>
        </a:p>
      </dgm:t>
    </dgm:pt>
    <dgm:pt modelId="{1A7A2B92-8F61-4B4A-A508-43BE01793D05}" type="sibTrans" cxnId="{90A68EAF-D11E-486D-9E25-8C8773D2A0A0}">
      <dgm:prSet/>
      <dgm:spPr/>
      <dgm:t>
        <a:bodyPr/>
        <a:lstStyle/>
        <a:p>
          <a:endParaRPr lang="ru-RU"/>
        </a:p>
      </dgm:t>
    </dgm:pt>
    <dgm:pt modelId="{0FF63582-E562-4A6F-AF93-5741E0885398}">
      <dgm:prSet phldrT="[Текст]"/>
      <dgm:spPr/>
      <dgm:t>
        <a:bodyPr/>
        <a:lstStyle/>
        <a:p>
          <a:r>
            <a:rPr lang="ru-RU" dirty="0" smtClean="0"/>
            <a:t>Страх</a:t>
          </a:r>
          <a:endParaRPr lang="ru-RU" dirty="0"/>
        </a:p>
      </dgm:t>
    </dgm:pt>
    <dgm:pt modelId="{1FB027DF-E00A-4A56-A5CA-BFD3E5F44DA3}" type="parTrans" cxnId="{78EFA98E-4005-4526-A140-62C1D17B5C52}">
      <dgm:prSet/>
      <dgm:spPr/>
      <dgm:t>
        <a:bodyPr/>
        <a:lstStyle/>
        <a:p>
          <a:endParaRPr lang="ru-RU"/>
        </a:p>
      </dgm:t>
    </dgm:pt>
    <dgm:pt modelId="{073D2E9A-8063-449F-9D9D-4EB4FE32F216}" type="sibTrans" cxnId="{78EFA98E-4005-4526-A140-62C1D17B5C52}">
      <dgm:prSet/>
      <dgm:spPr/>
      <dgm:t>
        <a:bodyPr/>
        <a:lstStyle/>
        <a:p>
          <a:endParaRPr lang="ru-RU"/>
        </a:p>
      </dgm:t>
    </dgm:pt>
    <dgm:pt modelId="{F8931A73-958D-4E61-8655-774CCD234D4C}">
      <dgm:prSet phldrT="[Текст]"/>
      <dgm:spPr/>
      <dgm:t>
        <a:bodyPr/>
        <a:lstStyle/>
        <a:p>
          <a:r>
            <a:rPr lang="ru-RU" dirty="0" smtClean="0"/>
            <a:t>Тревога</a:t>
          </a:r>
          <a:endParaRPr lang="ru-RU" dirty="0"/>
        </a:p>
      </dgm:t>
    </dgm:pt>
    <dgm:pt modelId="{DF3DB3FA-6C46-461A-871F-E9631714A642}" type="parTrans" cxnId="{1F825811-E030-488A-A382-BC1554E24955}">
      <dgm:prSet/>
      <dgm:spPr/>
      <dgm:t>
        <a:bodyPr/>
        <a:lstStyle/>
        <a:p>
          <a:endParaRPr lang="ru-RU"/>
        </a:p>
      </dgm:t>
    </dgm:pt>
    <dgm:pt modelId="{DA05B411-B2BA-4B44-90D2-4C72DF58A604}" type="sibTrans" cxnId="{1F825811-E030-488A-A382-BC1554E24955}">
      <dgm:prSet/>
      <dgm:spPr/>
      <dgm:t>
        <a:bodyPr/>
        <a:lstStyle/>
        <a:p>
          <a:endParaRPr lang="ru-RU"/>
        </a:p>
      </dgm:t>
    </dgm:pt>
    <dgm:pt modelId="{0A7113A5-7832-4C4C-A349-EC434E7B1D26}">
      <dgm:prSet phldrT="[Текст]"/>
      <dgm:spPr/>
      <dgm:t>
        <a:bodyPr/>
        <a:lstStyle/>
        <a:p>
          <a:r>
            <a:rPr lang="ru-RU" dirty="0" smtClean="0"/>
            <a:t>Неприятности</a:t>
          </a:r>
          <a:endParaRPr lang="ru-RU" dirty="0"/>
        </a:p>
      </dgm:t>
    </dgm:pt>
    <dgm:pt modelId="{073BAA44-E3FE-412F-9668-D786BD4DEBA4}" type="parTrans" cxnId="{2CA7E25D-A2CE-4CB0-B747-272805CDC114}">
      <dgm:prSet/>
      <dgm:spPr/>
      <dgm:t>
        <a:bodyPr/>
        <a:lstStyle/>
        <a:p>
          <a:endParaRPr lang="ru-RU"/>
        </a:p>
      </dgm:t>
    </dgm:pt>
    <dgm:pt modelId="{DA475999-F286-4DA2-8DC8-3629E7B7FF81}" type="sibTrans" cxnId="{2CA7E25D-A2CE-4CB0-B747-272805CDC114}">
      <dgm:prSet/>
      <dgm:spPr/>
      <dgm:t>
        <a:bodyPr/>
        <a:lstStyle/>
        <a:p>
          <a:endParaRPr lang="ru-RU"/>
        </a:p>
      </dgm:t>
    </dgm:pt>
    <dgm:pt modelId="{7AD1F721-B0C9-44FE-9DDF-DB8AC1FD1A10}">
      <dgm:prSet phldrT="[Текст]"/>
      <dgm:spPr/>
      <dgm:t>
        <a:bodyPr/>
        <a:lstStyle/>
        <a:p>
          <a:r>
            <a:rPr lang="ru-RU" dirty="0" smtClean="0"/>
            <a:t>Наркотики</a:t>
          </a:r>
          <a:endParaRPr lang="ru-RU" dirty="0"/>
        </a:p>
      </dgm:t>
    </dgm:pt>
    <dgm:pt modelId="{7C465727-8861-4F9F-B6EC-51F7A90A59A7}" type="parTrans" cxnId="{0F3A4115-2D2E-4DA9-BBC5-10F2720AA858}">
      <dgm:prSet/>
      <dgm:spPr/>
      <dgm:t>
        <a:bodyPr/>
        <a:lstStyle/>
        <a:p>
          <a:endParaRPr lang="ru-RU"/>
        </a:p>
      </dgm:t>
    </dgm:pt>
    <dgm:pt modelId="{E12C5091-780D-46DE-BCBF-DDDA4FE95D70}" type="sibTrans" cxnId="{0F3A4115-2D2E-4DA9-BBC5-10F2720AA858}">
      <dgm:prSet/>
      <dgm:spPr/>
      <dgm:t>
        <a:bodyPr/>
        <a:lstStyle/>
        <a:p>
          <a:endParaRPr lang="ru-RU"/>
        </a:p>
      </dgm:t>
    </dgm:pt>
    <dgm:pt modelId="{6BC1B5ED-2A95-465D-A8A5-6FCE48E11A56}">
      <dgm:prSet phldrT="[Текст]"/>
      <dgm:spPr/>
      <dgm:t>
        <a:bodyPr/>
        <a:lstStyle/>
        <a:p>
          <a:r>
            <a:rPr lang="ru-RU" dirty="0" smtClean="0"/>
            <a:t>Алкоголь</a:t>
          </a:r>
          <a:endParaRPr lang="ru-RU" dirty="0"/>
        </a:p>
      </dgm:t>
    </dgm:pt>
    <dgm:pt modelId="{8D846656-89B4-414D-B365-1707C7ABE584}" type="parTrans" cxnId="{AB75FD00-1059-4390-9FF0-4A42AC10EFF6}">
      <dgm:prSet/>
      <dgm:spPr/>
      <dgm:t>
        <a:bodyPr/>
        <a:lstStyle/>
        <a:p>
          <a:endParaRPr lang="ru-RU"/>
        </a:p>
      </dgm:t>
    </dgm:pt>
    <dgm:pt modelId="{5FA001BD-2CD7-405D-84B0-ED01E5315943}" type="sibTrans" cxnId="{AB75FD00-1059-4390-9FF0-4A42AC10EFF6}">
      <dgm:prSet/>
      <dgm:spPr/>
      <dgm:t>
        <a:bodyPr/>
        <a:lstStyle/>
        <a:p>
          <a:endParaRPr lang="ru-RU"/>
        </a:p>
      </dgm:t>
    </dgm:pt>
    <dgm:pt modelId="{B07A0E4B-7063-4FA5-89AB-9F8192304FA0}">
      <dgm:prSet phldrT="[Текст]"/>
      <dgm:spPr/>
      <dgm:t>
        <a:bodyPr/>
        <a:lstStyle/>
        <a:p>
          <a:r>
            <a:rPr lang="ru-RU" dirty="0" smtClean="0"/>
            <a:t>Учеба</a:t>
          </a:r>
          <a:endParaRPr lang="ru-RU" dirty="0"/>
        </a:p>
      </dgm:t>
    </dgm:pt>
    <dgm:pt modelId="{59B52D6C-6F6F-45A9-9435-57B0B37DCBE3}" type="parTrans" cxnId="{36695E9D-5CF1-4A47-B863-0281D1C4242C}">
      <dgm:prSet/>
      <dgm:spPr/>
      <dgm:t>
        <a:bodyPr/>
        <a:lstStyle/>
        <a:p>
          <a:endParaRPr lang="ru-RU"/>
        </a:p>
      </dgm:t>
    </dgm:pt>
    <dgm:pt modelId="{932AB04D-29F3-4031-B968-60E04FB54D84}" type="sibTrans" cxnId="{36695E9D-5CF1-4A47-B863-0281D1C4242C}">
      <dgm:prSet/>
      <dgm:spPr/>
      <dgm:t>
        <a:bodyPr/>
        <a:lstStyle/>
        <a:p>
          <a:endParaRPr lang="ru-RU"/>
        </a:p>
      </dgm:t>
    </dgm:pt>
    <dgm:pt modelId="{D8A577E0-55F5-4913-A39F-5E731C6B1F62}">
      <dgm:prSet phldrT="[Текст]"/>
      <dgm:spPr/>
      <dgm:t>
        <a:bodyPr/>
        <a:lstStyle/>
        <a:p>
          <a:r>
            <a:rPr lang="ru-RU" dirty="0" smtClean="0"/>
            <a:t>Мое будущее</a:t>
          </a:r>
          <a:endParaRPr lang="ru-RU" dirty="0"/>
        </a:p>
      </dgm:t>
    </dgm:pt>
    <dgm:pt modelId="{D2CB9D5B-2C09-4115-9916-FB85F3E98510}" type="parTrans" cxnId="{1802DCB1-DB21-4860-9E26-5BB85B25350B}">
      <dgm:prSet/>
      <dgm:spPr/>
      <dgm:t>
        <a:bodyPr/>
        <a:lstStyle/>
        <a:p>
          <a:endParaRPr lang="ru-RU"/>
        </a:p>
      </dgm:t>
    </dgm:pt>
    <dgm:pt modelId="{CA9EA69A-6FF4-4443-9E16-CC56F56FA3B6}" type="sibTrans" cxnId="{1802DCB1-DB21-4860-9E26-5BB85B25350B}">
      <dgm:prSet/>
      <dgm:spPr/>
      <dgm:t>
        <a:bodyPr/>
        <a:lstStyle/>
        <a:p>
          <a:endParaRPr lang="ru-RU"/>
        </a:p>
      </dgm:t>
    </dgm:pt>
    <dgm:pt modelId="{B9C1A21F-EF29-4314-8202-3C66B364FE20}">
      <dgm:prSet phldrT="[Текст]"/>
      <dgm:spPr/>
      <dgm:t>
        <a:bodyPr/>
        <a:lstStyle/>
        <a:p>
          <a:r>
            <a:rPr lang="ru-RU" dirty="0" smtClean="0"/>
            <a:t>Спорт</a:t>
          </a:r>
          <a:endParaRPr lang="ru-RU" dirty="0"/>
        </a:p>
      </dgm:t>
    </dgm:pt>
    <dgm:pt modelId="{4116F18F-04E4-4FD3-9EC7-AA90B60AB842}" type="parTrans" cxnId="{6B8E641E-0EAC-4107-AE3F-74E04BC0FF1E}">
      <dgm:prSet/>
      <dgm:spPr/>
      <dgm:t>
        <a:bodyPr/>
        <a:lstStyle/>
        <a:p>
          <a:endParaRPr lang="ru-RU"/>
        </a:p>
      </dgm:t>
    </dgm:pt>
    <dgm:pt modelId="{2A16869C-BF91-417D-8B63-FFCE53B462D8}" type="sibTrans" cxnId="{6B8E641E-0EAC-4107-AE3F-74E04BC0FF1E}">
      <dgm:prSet/>
      <dgm:spPr/>
      <dgm:t>
        <a:bodyPr/>
        <a:lstStyle/>
        <a:p>
          <a:endParaRPr lang="ru-RU"/>
        </a:p>
      </dgm:t>
    </dgm:pt>
    <dgm:pt modelId="{0ED11C0D-817B-4449-9911-5995BE95E2CD}">
      <dgm:prSet phldrT="[Текст]"/>
      <dgm:spPr/>
      <dgm:t>
        <a:bodyPr/>
        <a:lstStyle/>
        <a:p>
          <a:r>
            <a:rPr lang="ru-RU" dirty="0" smtClean="0"/>
            <a:t>Моя мать </a:t>
          </a:r>
          <a:endParaRPr lang="ru-RU" dirty="0"/>
        </a:p>
      </dgm:t>
    </dgm:pt>
    <dgm:pt modelId="{E5AAD70B-5BEB-4E91-99F0-105F02157BD9}" type="parTrans" cxnId="{C162EF28-CE53-4897-AEA0-134ECC09B65E}">
      <dgm:prSet/>
      <dgm:spPr/>
      <dgm:t>
        <a:bodyPr/>
        <a:lstStyle/>
        <a:p>
          <a:endParaRPr lang="ru-RU"/>
        </a:p>
      </dgm:t>
    </dgm:pt>
    <dgm:pt modelId="{72087B83-3F8D-421F-B348-F58227595D64}" type="sibTrans" cxnId="{C162EF28-CE53-4897-AEA0-134ECC09B65E}">
      <dgm:prSet/>
      <dgm:spPr/>
      <dgm:t>
        <a:bodyPr/>
        <a:lstStyle/>
        <a:p>
          <a:endParaRPr lang="ru-RU"/>
        </a:p>
      </dgm:t>
    </dgm:pt>
    <dgm:pt modelId="{0185307E-2ADE-4ED1-895D-0615C6E654D4}">
      <dgm:prSet phldrT="[Текст]"/>
      <dgm:spPr/>
      <dgm:t>
        <a:bodyPr/>
        <a:lstStyle/>
        <a:p>
          <a:r>
            <a:rPr lang="ru-RU" dirty="0" smtClean="0"/>
            <a:t>Мой отец</a:t>
          </a:r>
          <a:endParaRPr lang="ru-RU" dirty="0"/>
        </a:p>
      </dgm:t>
    </dgm:pt>
    <dgm:pt modelId="{E6349E52-1C66-4C40-8A6D-F7DB61F06A8D}" type="parTrans" cxnId="{92F5C329-91BD-4FF2-87E9-F9FDCC280AFD}">
      <dgm:prSet/>
      <dgm:spPr/>
      <dgm:t>
        <a:bodyPr/>
        <a:lstStyle/>
        <a:p>
          <a:endParaRPr lang="ru-RU"/>
        </a:p>
      </dgm:t>
    </dgm:pt>
    <dgm:pt modelId="{9F75F5D1-6093-42BB-8B4A-505C0D6984CD}" type="sibTrans" cxnId="{92F5C329-91BD-4FF2-87E9-F9FDCC280AFD}">
      <dgm:prSet/>
      <dgm:spPr/>
      <dgm:t>
        <a:bodyPr/>
        <a:lstStyle/>
        <a:p>
          <a:endParaRPr lang="ru-RU"/>
        </a:p>
      </dgm:t>
    </dgm:pt>
    <dgm:pt modelId="{2B65C68E-F787-44BC-A8DD-D17BC137DDB7}">
      <dgm:prSet phldrT="[Текст]"/>
      <dgm:spPr/>
      <dgm:t>
        <a:bodyPr/>
        <a:lstStyle/>
        <a:p>
          <a:r>
            <a:rPr lang="ru-RU" dirty="0" smtClean="0"/>
            <a:t>Радость</a:t>
          </a:r>
          <a:endParaRPr lang="ru-RU" dirty="0"/>
        </a:p>
      </dgm:t>
    </dgm:pt>
    <dgm:pt modelId="{C4D8CC88-CC9E-4BA0-9CD2-A1859A09A1DA}" type="parTrans" cxnId="{6585D205-CA8B-4A92-B16F-0B21C1A90BE9}">
      <dgm:prSet/>
      <dgm:spPr/>
    </dgm:pt>
    <dgm:pt modelId="{3D6CCC68-6E05-4A52-BFFB-47E750C04C2F}" type="sibTrans" cxnId="{6585D205-CA8B-4A92-B16F-0B21C1A90BE9}">
      <dgm:prSet/>
      <dgm:spPr/>
    </dgm:pt>
    <dgm:pt modelId="{AAECB609-D27C-4EED-8A14-18C796D32DC0}">
      <dgm:prSet phldrT="[Текст]"/>
      <dgm:spPr/>
      <dgm:t>
        <a:bodyPr/>
        <a:lstStyle/>
        <a:p>
          <a:r>
            <a:rPr lang="ru-RU" dirty="0" smtClean="0"/>
            <a:t>Моё настоящее</a:t>
          </a:r>
          <a:endParaRPr lang="ru-RU" dirty="0"/>
        </a:p>
      </dgm:t>
    </dgm:pt>
    <dgm:pt modelId="{A5702A35-C9FE-4D09-A570-F161132698F8}" type="parTrans" cxnId="{6E728EF9-740A-4FEC-9B76-9C8B5ABA7FB9}">
      <dgm:prSet/>
      <dgm:spPr/>
    </dgm:pt>
    <dgm:pt modelId="{B17D7A92-BCED-42F1-95CA-CECFE2EA4656}" type="sibTrans" cxnId="{6E728EF9-740A-4FEC-9B76-9C8B5ABA7FB9}">
      <dgm:prSet/>
      <dgm:spPr/>
    </dgm:pt>
    <dgm:pt modelId="{FC297BCB-6A0D-4A8F-B345-FC1EF49A7D65}" type="pres">
      <dgm:prSet presAssocID="{D789A6ED-9665-425E-90F0-3CBDC8B9EE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CD85137-AAD0-4CA1-8D2C-573246D53B47}" type="pres">
      <dgm:prSet presAssocID="{E05450F7-E802-4E8A-862B-7B897CD8F71E}" presName="composite" presStyleCnt="0"/>
      <dgm:spPr/>
    </dgm:pt>
    <dgm:pt modelId="{728FA71D-05F1-40A6-BAD6-54593100EAFB}" type="pres">
      <dgm:prSet presAssocID="{E05450F7-E802-4E8A-862B-7B897CD8F71E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61A7D1-EA8E-4BCE-8068-3DAEDEEBBA18}" type="pres">
      <dgm:prSet presAssocID="{E05450F7-E802-4E8A-862B-7B897CD8F71E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C924B7-B36A-433F-BCDE-E0E92CC44178}" type="pres">
      <dgm:prSet presAssocID="{C1253350-2814-4B81-A04D-250A18A44DED}" presName="space" presStyleCnt="0"/>
      <dgm:spPr/>
    </dgm:pt>
    <dgm:pt modelId="{BB501092-D32F-4155-8581-3FFAE6467DD2}" type="pres">
      <dgm:prSet presAssocID="{3CEFF4E3-22E9-4D63-AE5F-078FD2DB997C}" presName="composite" presStyleCnt="0"/>
      <dgm:spPr/>
    </dgm:pt>
    <dgm:pt modelId="{FEACF669-2835-4CCE-88C9-EF6675FD0082}" type="pres">
      <dgm:prSet presAssocID="{3CEFF4E3-22E9-4D63-AE5F-078FD2DB997C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334644-4FEC-4F7B-8E11-6CCC639444B7}" type="pres">
      <dgm:prSet presAssocID="{3CEFF4E3-22E9-4D63-AE5F-078FD2DB997C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36DAB-D820-4538-9B5D-84C06DA85A22}" type="pres">
      <dgm:prSet presAssocID="{EC6EFDC2-5849-43C2-8A72-8492151163C3}" presName="space" presStyleCnt="0"/>
      <dgm:spPr/>
    </dgm:pt>
    <dgm:pt modelId="{D3E91B40-7DC8-466B-A916-D689F72C16FB}" type="pres">
      <dgm:prSet presAssocID="{BA39205C-C942-42EC-B17B-8265E658D6AC}" presName="composite" presStyleCnt="0"/>
      <dgm:spPr/>
    </dgm:pt>
    <dgm:pt modelId="{E43E6EAF-6028-4B67-9CBA-964D7B73DDB8}" type="pres">
      <dgm:prSet presAssocID="{BA39205C-C942-42EC-B17B-8265E658D6A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29ECE6-A96E-4ABB-AD61-753179644F48}" type="pres">
      <dgm:prSet presAssocID="{BA39205C-C942-42EC-B17B-8265E658D6A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195AAF9-8535-43D5-912A-3392F9FD119D}" srcId="{D789A6ED-9665-425E-90F0-3CBDC8B9EEB8}" destId="{E05450F7-E802-4E8A-862B-7B897CD8F71E}" srcOrd="0" destOrd="0" parTransId="{5C72E593-034C-4B2E-9C89-ED3F2B6812C2}" sibTransId="{C1253350-2814-4B81-A04D-250A18A44DED}"/>
    <dgm:cxn modelId="{3A729339-7115-4346-89EC-54997063EC87}" type="presOf" srcId="{0FF63582-E562-4A6F-AF93-5741E0885398}" destId="{DC29ECE6-A96E-4ABB-AD61-753179644F48}" srcOrd="0" destOrd="0" presId="urn:microsoft.com/office/officeart/2005/8/layout/hList1"/>
    <dgm:cxn modelId="{6262C4F3-3A99-4E09-8EC6-4A58F6F58C29}" type="presOf" srcId="{D36FD61B-D70F-4E39-BC20-9F99FDF9881D}" destId="{9F334644-4FEC-4F7B-8E11-6CCC639444B7}" srcOrd="0" destOrd="0" presId="urn:microsoft.com/office/officeart/2005/8/layout/hList1"/>
    <dgm:cxn modelId="{D85249C4-A26E-4D78-9F6C-74052EE7FE3D}" type="presOf" srcId="{599B72ED-5B1F-449F-A1CB-2847380720AF}" destId="{FC61A7D1-EA8E-4BCE-8068-3DAEDEEBBA18}" srcOrd="0" destOrd="0" presId="urn:microsoft.com/office/officeart/2005/8/layout/hList1"/>
    <dgm:cxn modelId="{889FCAEE-D862-4AE4-AA01-86CB230F3637}" srcId="{E05450F7-E802-4E8A-862B-7B897CD8F71E}" destId="{4052ACFC-DDDC-42D7-83B3-E2A87514A0E9}" srcOrd="3" destOrd="0" parTransId="{08BF2A3D-9926-49A6-A230-DFEF97343D2D}" sibTransId="{97CAE572-B31F-4D66-9318-243F0E806DE3}"/>
    <dgm:cxn modelId="{78EFA98E-4005-4526-A140-62C1D17B5C52}" srcId="{BA39205C-C942-42EC-B17B-8265E658D6AC}" destId="{0FF63582-E562-4A6F-AF93-5741E0885398}" srcOrd="0" destOrd="0" parTransId="{1FB027DF-E00A-4A56-A5CA-BFD3E5F44DA3}" sibTransId="{073D2E9A-8063-449F-9D9D-4EB4FE32F216}"/>
    <dgm:cxn modelId="{12145BF8-CD1D-44C7-B1D5-93DB733B9E54}" type="presOf" srcId="{AAECB609-D27C-4EED-8A14-18C796D32DC0}" destId="{9F334644-4FEC-4F7B-8E11-6CCC639444B7}" srcOrd="0" destOrd="4" presId="urn:microsoft.com/office/officeart/2005/8/layout/hList1"/>
    <dgm:cxn modelId="{F476BB46-0748-436A-9B8A-E80DDCE785D2}" type="presOf" srcId="{3CEFF4E3-22E9-4D63-AE5F-078FD2DB997C}" destId="{FEACF669-2835-4CCE-88C9-EF6675FD0082}" srcOrd="0" destOrd="0" presId="urn:microsoft.com/office/officeart/2005/8/layout/hList1"/>
    <dgm:cxn modelId="{86A7C533-8DCC-451A-AFFF-EBD515C17543}" type="presOf" srcId="{0ED11C0D-817B-4449-9911-5995BE95E2CD}" destId="{9F334644-4FEC-4F7B-8E11-6CCC639444B7}" srcOrd="0" destOrd="1" presId="urn:microsoft.com/office/officeart/2005/8/layout/hList1"/>
    <dgm:cxn modelId="{5CA6AE51-ADCC-4800-9907-92BA82C9A5FE}" type="presOf" srcId="{D789A6ED-9665-425E-90F0-3CBDC8B9EEB8}" destId="{FC297BCB-6A0D-4A8F-B345-FC1EF49A7D65}" srcOrd="0" destOrd="0" presId="urn:microsoft.com/office/officeart/2005/8/layout/hList1"/>
    <dgm:cxn modelId="{1802DCB1-DB21-4860-9E26-5BB85B25350B}" srcId="{E05450F7-E802-4E8A-862B-7B897CD8F71E}" destId="{D8A577E0-55F5-4913-A39F-5E731C6B1F62}" srcOrd="2" destOrd="0" parTransId="{D2CB9D5B-2C09-4115-9916-FB85F3E98510}" sibTransId="{CA9EA69A-6FF4-4443-9E16-CC56F56FA3B6}"/>
    <dgm:cxn modelId="{6BF670F6-423D-4B02-9456-F83995D04F99}" type="presOf" srcId="{0A7113A5-7832-4C4C-A349-EC434E7B1D26}" destId="{DC29ECE6-A96E-4ABB-AD61-753179644F48}" srcOrd="0" destOrd="2" presId="urn:microsoft.com/office/officeart/2005/8/layout/hList1"/>
    <dgm:cxn modelId="{1A769557-FD5B-4D91-B7D6-8F9684EBC46B}" type="presOf" srcId="{2B65C68E-F787-44BC-A8DD-D17BC137DDB7}" destId="{FC61A7D1-EA8E-4BCE-8068-3DAEDEEBBA18}" srcOrd="0" destOrd="5" presId="urn:microsoft.com/office/officeart/2005/8/layout/hList1"/>
    <dgm:cxn modelId="{C4079631-C417-492D-8875-105486A57E0D}" srcId="{3CEFF4E3-22E9-4D63-AE5F-078FD2DB997C}" destId="{89CC7195-41B6-4DFC-ACA2-45759A62608F}" srcOrd="3" destOrd="0" parTransId="{372664D5-386F-4D1E-8583-1F0AE90D34B5}" sibTransId="{77F1D856-C585-48AB-A5B0-6B179CE6CBBF}"/>
    <dgm:cxn modelId="{92F5C329-91BD-4FF2-87E9-F9FDCC280AFD}" srcId="{3CEFF4E3-22E9-4D63-AE5F-078FD2DB997C}" destId="{0185307E-2ADE-4ED1-895D-0615C6E654D4}" srcOrd="2" destOrd="0" parTransId="{E6349E52-1C66-4C40-8A6D-F7DB61F06A8D}" sibTransId="{9F75F5D1-6093-42BB-8B4A-505C0D6984CD}"/>
    <dgm:cxn modelId="{36695E9D-5CF1-4A47-B863-0281D1C4242C}" srcId="{E05450F7-E802-4E8A-862B-7B897CD8F71E}" destId="{B07A0E4B-7063-4FA5-89AB-9F8192304FA0}" srcOrd="1" destOrd="0" parTransId="{59B52D6C-6F6F-45A9-9435-57B0B37DCBE3}" sibTransId="{932AB04D-29F3-4031-B968-60E04FB54D84}"/>
    <dgm:cxn modelId="{AB75FD00-1059-4390-9FF0-4A42AC10EFF6}" srcId="{BA39205C-C942-42EC-B17B-8265E658D6AC}" destId="{6BC1B5ED-2A95-465D-A8A5-6FCE48E11A56}" srcOrd="4" destOrd="0" parTransId="{8D846656-89B4-414D-B365-1707C7ABE584}" sibTransId="{5FA001BD-2CD7-405D-84B0-ED01E5315943}"/>
    <dgm:cxn modelId="{A1470C59-8830-4F93-A39B-17974AE7C0B1}" type="presOf" srcId="{BA39205C-C942-42EC-B17B-8265E658D6AC}" destId="{E43E6EAF-6028-4B67-9CBA-964D7B73DDB8}" srcOrd="0" destOrd="0" presId="urn:microsoft.com/office/officeart/2005/8/layout/hList1"/>
    <dgm:cxn modelId="{1CAF40DA-9DD3-472B-B4EA-E647858B3036}" type="presOf" srcId="{0185307E-2ADE-4ED1-895D-0615C6E654D4}" destId="{9F334644-4FEC-4F7B-8E11-6CCC639444B7}" srcOrd="0" destOrd="2" presId="urn:microsoft.com/office/officeart/2005/8/layout/hList1"/>
    <dgm:cxn modelId="{6E728EF9-740A-4FEC-9B76-9C8B5ABA7FB9}" srcId="{3CEFF4E3-22E9-4D63-AE5F-078FD2DB997C}" destId="{AAECB609-D27C-4EED-8A14-18C796D32DC0}" srcOrd="4" destOrd="0" parTransId="{A5702A35-C9FE-4D09-A570-F161132698F8}" sibTransId="{B17D7A92-BCED-42F1-95CA-CECFE2EA4656}"/>
    <dgm:cxn modelId="{2CA7E25D-A2CE-4CB0-B747-272805CDC114}" srcId="{BA39205C-C942-42EC-B17B-8265E658D6AC}" destId="{0A7113A5-7832-4C4C-A349-EC434E7B1D26}" srcOrd="2" destOrd="0" parTransId="{073BAA44-E3FE-412F-9668-D786BD4DEBA4}" sibTransId="{DA475999-F286-4DA2-8DC8-3629E7B7FF81}"/>
    <dgm:cxn modelId="{0F3A4115-2D2E-4DA9-BBC5-10F2720AA858}" srcId="{BA39205C-C942-42EC-B17B-8265E658D6AC}" destId="{7AD1F721-B0C9-44FE-9DDF-DB8AC1FD1A10}" srcOrd="3" destOrd="0" parTransId="{7C465727-8861-4F9F-B6EC-51F7A90A59A7}" sibTransId="{E12C5091-780D-46DE-BCBF-DDDA4FE95D70}"/>
    <dgm:cxn modelId="{76823B46-72FC-487C-ACD5-F4F3C86BED82}" type="presOf" srcId="{D8A577E0-55F5-4913-A39F-5E731C6B1F62}" destId="{FC61A7D1-EA8E-4BCE-8068-3DAEDEEBBA18}" srcOrd="0" destOrd="2" presId="urn:microsoft.com/office/officeart/2005/8/layout/hList1"/>
    <dgm:cxn modelId="{7078A013-5596-4357-8CCE-C0EC0D1702A4}" type="presOf" srcId="{B07A0E4B-7063-4FA5-89AB-9F8192304FA0}" destId="{FC61A7D1-EA8E-4BCE-8068-3DAEDEEBBA18}" srcOrd="0" destOrd="1" presId="urn:microsoft.com/office/officeart/2005/8/layout/hList1"/>
    <dgm:cxn modelId="{6B8E641E-0EAC-4107-AE3F-74E04BC0FF1E}" srcId="{E05450F7-E802-4E8A-862B-7B897CD8F71E}" destId="{B9C1A21F-EF29-4314-8202-3C66B364FE20}" srcOrd="4" destOrd="0" parTransId="{4116F18F-04E4-4FD3-9EC7-AA90B60AB842}" sibTransId="{2A16869C-BF91-417D-8B63-FFCE53B462D8}"/>
    <dgm:cxn modelId="{C162EF28-CE53-4897-AEA0-134ECC09B65E}" srcId="{3CEFF4E3-22E9-4D63-AE5F-078FD2DB997C}" destId="{0ED11C0D-817B-4449-9911-5995BE95E2CD}" srcOrd="1" destOrd="0" parTransId="{E5AAD70B-5BEB-4E91-99F0-105F02157BD9}" sibTransId="{72087B83-3F8D-421F-B348-F58227595D64}"/>
    <dgm:cxn modelId="{4B72EAB2-A3E7-4438-9A7E-88ECD8A55E70}" srcId="{D789A6ED-9665-425E-90F0-3CBDC8B9EEB8}" destId="{3CEFF4E3-22E9-4D63-AE5F-078FD2DB997C}" srcOrd="1" destOrd="0" parTransId="{D1645D7E-B569-43D3-A05C-99E0904A7A5E}" sibTransId="{EC6EFDC2-5849-43C2-8A72-8492151163C3}"/>
    <dgm:cxn modelId="{00FB9646-1199-4201-849D-B8F6AF47FE0A}" type="presOf" srcId="{7AD1F721-B0C9-44FE-9DDF-DB8AC1FD1A10}" destId="{DC29ECE6-A96E-4ABB-AD61-753179644F48}" srcOrd="0" destOrd="3" presId="urn:microsoft.com/office/officeart/2005/8/layout/hList1"/>
    <dgm:cxn modelId="{69675600-B061-42F8-9D63-A11824A2148E}" type="presOf" srcId="{6BC1B5ED-2A95-465D-A8A5-6FCE48E11A56}" destId="{DC29ECE6-A96E-4ABB-AD61-753179644F48}" srcOrd="0" destOrd="4" presId="urn:microsoft.com/office/officeart/2005/8/layout/hList1"/>
    <dgm:cxn modelId="{77F0F6D8-23F7-4E0D-9390-EFF5D704DC30}" type="presOf" srcId="{B9C1A21F-EF29-4314-8202-3C66B364FE20}" destId="{FC61A7D1-EA8E-4BCE-8068-3DAEDEEBBA18}" srcOrd="0" destOrd="4" presId="urn:microsoft.com/office/officeart/2005/8/layout/hList1"/>
    <dgm:cxn modelId="{D287B34C-1651-4849-A989-F8B4121D2F68}" type="presOf" srcId="{89CC7195-41B6-4DFC-ACA2-45759A62608F}" destId="{9F334644-4FEC-4F7B-8E11-6CCC639444B7}" srcOrd="0" destOrd="3" presId="urn:microsoft.com/office/officeart/2005/8/layout/hList1"/>
    <dgm:cxn modelId="{91E6E31F-8192-4694-BF33-3EE89DA81544}" type="presOf" srcId="{E05450F7-E802-4E8A-862B-7B897CD8F71E}" destId="{728FA71D-05F1-40A6-BAD6-54593100EAFB}" srcOrd="0" destOrd="0" presId="urn:microsoft.com/office/officeart/2005/8/layout/hList1"/>
    <dgm:cxn modelId="{1F825811-E030-488A-A382-BC1554E24955}" srcId="{BA39205C-C942-42EC-B17B-8265E658D6AC}" destId="{F8931A73-958D-4E61-8655-774CCD234D4C}" srcOrd="1" destOrd="0" parTransId="{DF3DB3FA-6C46-461A-871F-E9631714A642}" sibTransId="{DA05B411-B2BA-4B44-90D2-4C72DF58A604}"/>
    <dgm:cxn modelId="{D53F3AA1-2A6E-487C-A966-EF9B5D64A77C}" srcId="{3CEFF4E3-22E9-4D63-AE5F-078FD2DB997C}" destId="{D36FD61B-D70F-4E39-BC20-9F99FDF9881D}" srcOrd="0" destOrd="0" parTransId="{7D835744-0013-4F79-BA49-8F04DE2E359F}" sibTransId="{DD000AFB-F255-4804-97C4-69C40450719C}"/>
    <dgm:cxn modelId="{854714A8-8392-4604-97B3-4578EB9E4480}" type="presOf" srcId="{4052ACFC-DDDC-42D7-83B3-E2A87514A0E9}" destId="{FC61A7D1-EA8E-4BCE-8068-3DAEDEEBBA18}" srcOrd="0" destOrd="3" presId="urn:microsoft.com/office/officeart/2005/8/layout/hList1"/>
    <dgm:cxn modelId="{6585D205-CA8B-4A92-B16F-0B21C1A90BE9}" srcId="{E05450F7-E802-4E8A-862B-7B897CD8F71E}" destId="{2B65C68E-F787-44BC-A8DD-D17BC137DDB7}" srcOrd="5" destOrd="0" parTransId="{C4D8CC88-CC9E-4BA0-9CD2-A1859A09A1DA}" sibTransId="{3D6CCC68-6E05-4A52-BFFB-47E750C04C2F}"/>
    <dgm:cxn modelId="{E9C7D03E-FABA-40D2-8B8C-471AF3DAE040}" type="presOf" srcId="{F8931A73-958D-4E61-8655-774CCD234D4C}" destId="{DC29ECE6-A96E-4ABB-AD61-753179644F48}" srcOrd="0" destOrd="1" presId="urn:microsoft.com/office/officeart/2005/8/layout/hList1"/>
    <dgm:cxn modelId="{90A68EAF-D11E-486D-9E25-8C8773D2A0A0}" srcId="{D789A6ED-9665-425E-90F0-3CBDC8B9EEB8}" destId="{BA39205C-C942-42EC-B17B-8265E658D6AC}" srcOrd="2" destOrd="0" parTransId="{43335D17-3CAF-43AA-9F61-1A99D9401899}" sibTransId="{1A7A2B92-8F61-4B4A-A508-43BE01793D05}"/>
    <dgm:cxn modelId="{2B566F2E-DE4F-4057-9B8B-05D89FF9D765}" srcId="{E05450F7-E802-4E8A-862B-7B897CD8F71E}" destId="{599B72ED-5B1F-449F-A1CB-2847380720AF}" srcOrd="0" destOrd="0" parTransId="{47DFD1A7-AFBA-4710-9229-83487129A75C}" sibTransId="{57E03E60-EF82-4ADF-BA4C-F60F294ADFD8}"/>
    <dgm:cxn modelId="{EB054DB5-ED38-40D5-8D1D-273995977E3B}" type="presParOf" srcId="{FC297BCB-6A0D-4A8F-B345-FC1EF49A7D65}" destId="{6CD85137-AAD0-4CA1-8D2C-573246D53B47}" srcOrd="0" destOrd="0" presId="urn:microsoft.com/office/officeart/2005/8/layout/hList1"/>
    <dgm:cxn modelId="{028367D3-08EC-49A5-AACF-9000ECFFE7D3}" type="presParOf" srcId="{6CD85137-AAD0-4CA1-8D2C-573246D53B47}" destId="{728FA71D-05F1-40A6-BAD6-54593100EAFB}" srcOrd="0" destOrd="0" presId="urn:microsoft.com/office/officeart/2005/8/layout/hList1"/>
    <dgm:cxn modelId="{B6FC9F44-512C-47B0-826E-ECC7C796D9E9}" type="presParOf" srcId="{6CD85137-AAD0-4CA1-8D2C-573246D53B47}" destId="{FC61A7D1-EA8E-4BCE-8068-3DAEDEEBBA18}" srcOrd="1" destOrd="0" presId="urn:microsoft.com/office/officeart/2005/8/layout/hList1"/>
    <dgm:cxn modelId="{7FC56677-FE7F-4918-981A-AC304DB8DF67}" type="presParOf" srcId="{FC297BCB-6A0D-4A8F-B345-FC1EF49A7D65}" destId="{EEC924B7-B36A-433F-BCDE-E0E92CC44178}" srcOrd="1" destOrd="0" presId="urn:microsoft.com/office/officeart/2005/8/layout/hList1"/>
    <dgm:cxn modelId="{89E449AD-7803-44EE-B331-E04FA3080A7C}" type="presParOf" srcId="{FC297BCB-6A0D-4A8F-B345-FC1EF49A7D65}" destId="{BB501092-D32F-4155-8581-3FFAE6467DD2}" srcOrd="2" destOrd="0" presId="urn:microsoft.com/office/officeart/2005/8/layout/hList1"/>
    <dgm:cxn modelId="{CD7BCE5F-86AE-40DD-9ECA-3C9C64269A3A}" type="presParOf" srcId="{BB501092-D32F-4155-8581-3FFAE6467DD2}" destId="{FEACF669-2835-4CCE-88C9-EF6675FD0082}" srcOrd="0" destOrd="0" presId="urn:microsoft.com/office/officeart/2005/8/layout/hList1"/>
    <dgm:cxn modelId="{D6A099A8-A52F-4E29-8628-E22BF2B04D97}" type="presParOf" srcId="{BB501092-D32F-4155-8581-3FFAE6467DD2}" destId="{9F334644-4FEC-4F7B-8E11-6CCC639444B7}" srcOrd="1" destOrd="0" presId="urn:microsoft.com/office/officeart/2005/8/layout/hList1"/>
    <dgm:cxn modelId="{8CCA7DE7-8690-4417-9845-8DC2FD204E52}" type="presParOf" srcId="{FC297BCB-6A0D-4A8F-B345-FC1EF49A7D65}" destId="{EFC36DAB-D820-4538-9B5D-84C06DA85A22}" srcOrd="3" destOrd="0" presId="urn:microsoft.com/office/officeart/2005/8/layout/hList1"/>
    <dgm:cxn modelId="{0493F4E2-783A-4197-97F9-AFCF85FD4D9A}" type="presParOf" srcId="{FC297BCB-6A0D-4A8F-B345-FC1EF49A7D65}" destId="{D3E91B40-7DC8-466B-A916-D689F72C16FB}" srcOrd="4" destOrd="0" presId="urn:microsoft.com/office/officeart/2005/8/layout/hList1"/>
    <dgm:cxn modelId="{FE257BAF-63EC-431A-9705-22382B1D11C2}" type="presParOf" srcId="{D3E91B40-7DC8-466B-A916-D689F72C16FB}" destId="{E43E6EAF-6028-4B67-9CBA-964D7B73DDB8}" srcOrd="0" destOrd="0" presId="urn:microsoft.com/office/officeart/2005/8/layout/hList1"/>
    <dgm:cxn modelId="{BB5ACD4F-B8F3-49BE-BE20-276C916EFC32}" type="presParOf" srcId="{D3E91B40-7DC8-466B-A916-D689F72C16FB}" destId="{DC29ECE6-A96E-4ABB-AD61-753179644F48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8021C13-0213-4419-AEB3-33B800B8D889}">
      <dsp:nvSpPr>
        <dsp:cNvPr id="0" name=""/>
        <dsp:cNvSpPr/>
      </dsp:nvSpPr>
      <dsp:spPr>
        <a:xfrm>
          <a:off x="571841" y="0"/>
          <a:ext cx="6480867" cy="3233738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9D0C66-A088-4F6C-BBA5-FA9DE24E1EB4}">
      <dsp:nvSpPr>
        <dsp:cNvPr id="0" name=""/>
        <dsp:cNvSpPr/>
      </dsp:nvSpPr>
      <dsp:spPr>
        <a:xfrm>
          <a:off x="814" y="970121"/>
          <a:ext cx="2316357" cy="1293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М.З. на основе результатов СПТ </a:t>
          </a:r>
          <a:r>
            <a:rPr lang="ru-RU" sz="1400" kern="1200" dirty="0" err="1">
              <a:solidFill>
                <a:schemeClr val="tx1"/>
              </a:solidFill>
            </a:rPr>
            <a:t>состовляет</a:t>
          </a:r>
          <a:r>
            <a:rPr lang="ru-RU" sz="1400" kern="1200" dirty="0">
              <a:solidFill>
                <a:schemeClr val="tx1"/>
              </a:solidFill>
            </a:rPr>
            <a:t> </a:t>
          </a:r>
          <a:r>
            <a:rPr lang="ru-RU" sz="1400" b="0" kern="1200" dirty="0">
              <a:solidFill>
                <a:schemeClr val="tx1"/>
              </a:solidFill>
            </a:rPr>
            <a:t>список </a:t>
          </a:r>
          <a:r>
            <a:rPr lang="ru-RU" sz="1400" b="0" kern="1200" dirty="0" err="1">
              <a:solidFill>
                <a:schemeClr val="tx1"/>
              </a:solidFill>
            </a:rPr>
            <a:t>образоват</a:t>
          </a:r>
          <a:r>
            <a:rPr lang="ru-RU" sz="1400" b="0" kern="1200" dirty="0">
              <a:solidFill>
                <a:schemeClr val="tx1"/>
              </a:solidFill>
            </a:rPr>
            <a:t> организаций  </a:t>
          </a:r>
          <a:r>
            <a:rPr lang="ru-RU" sz="1400" kern="1200" dirty="0">
              <a:solidFill>
                <a:schemeClr val="tx1"/>
              </a:solidFill>
            </a:rPr>
            <a:t>для проведения </a:t>
          </a:r>
          <a:r>
            <a:rPr lang="ru-RU" sz="1400" kern="1200" dirty="0" err="1">
              <a:solidFill>
                <a:schemeClr val="tx1"/>
              </a:solidFill>
            </a:rPr>
            <a:t>проф.осмотров</a:t>
          </a:r>
          <a:endParaRPr lang="ru-RU" sz="1400" kern="1200" dirty="0">
            <a:solidFill>
              <a:schemeClr val="tx1"/>
            </a:solidFill>
          </a:endParaRPr>
        </a:p>
      </dsp:txBody>
      <dsp:txXfrm>
        <a:off x="814" y="970121"/>
        <a:ext cx="2316357" cy="1293495"/>
      </dsp:txXfrm>
    </dsp:sp>
    <dsp:sp modelId="{209D9EAA-EC99-4BD1-90D6-98CA9C975D00}">
      <dsp:nvSpPr>
        <dsp:cNvPr id="0" name=""/>
        <dsp:cNvSpPr/>
      </dsp:nvSpPr>
      <dsp:spPr>
        <a:xfrm>
          <a:off x="2654096" y="970121"/>
          <a:ext cx="2316357" cy="1293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chemeClr val="tx1"/>
              </a:solidFill>
            </a:rPr>
            <a:t>Проф</a:t>
          </a:r>
          <a:r>
            <a:rPr lang="ru-RU" sz="1200" kern="1200" dirty="0">
              <a:solidFill>
                <a:schemeClr val="tx1"/>
              </a:solidFill>
            </a:rPr>
            <a:t> осмотры проводятся на основании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>
              <a:solidFill>
                <a:schemeClr val="tx1"/>
              </a:solidFill>
            </a:rPr>
            <a:t>ПОИМЕННЫХ СПИСКОВ </a:t>
          </a:r>
          <a:r>
            <a:rPr lang="ru-RU" sz="1200" kern="1200" dirty="0">
              <a:solidFill>
                <a:schemeClr val="tx1"/>
              </a:solidFill>
            </a:rPr>
            <a:t>составленных руководителем </a:t>
          </a:r>
          <a:r>
            <a:rPr lang="ru-RU" sz="1200" kern="1200" dirty="0" err="1" smtClean="0">
              <a:solidFill>
                <a:schemeClr val="tx1"/>
              </a:solidFill>
            </a:rPr>
            <a:t>учеб.организации</a:t>
          </a:r>
          <a:r>
            <a:rPr lang="ru-RU" sz="1200" kern="1200" dirty="0" smtClean="0">
              <a:solidFill>
                <a:schemeClr val="tx1"/>
              </a:solidFill>
            </a:rPr>
            <a:t> </a:t>
          </a:r>
          <a:endParaRPr lang="ru-RU" sz="1200" kern="1200" dirty="0">
            <a:solidFill>
              <a:schemeClr val="tx1"/>
            </a:solidFill>
          </a:endParaRPr>
        </a:p>
      </dsp:txBody>
      <dsp:txXfrm>
        <a:off x="2654096" y="970121"/>
        <a:ext cx="2316357" cy="1293495"/>
      </dsp:txXfrm>
    </dsp:sp>
    <dsp:sp modelId="{66578D9A-0F7F-4CD9-AA38-A2574B9AA2D4}">
      <dsp:nvSpPr>
        <dsp:cNvPr id="0" name=""/>
        <dsp:cNvSpPr/>
      </dsp:nvSpPr>
      <dsp:spPr>
        <a:xfrm>
          <a:off x="5307378" y="970121"/>
          <a:ext cx="2316357" cy="12934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err="1">
              <a:solidFill>
                <a:schemeClr val="tx1"/>
              </a:solidFill>
            </a:rPr>
            <a:t>Мед.организация</a:t>
          </a:r>
          <a:r>
            <a:rPr lang="ru-RU" sz="1200" kern="1200" dirty="0">
              <a:solidFill>
                <a:schemeClr val="tx1"/>
              </a:solidFill>
            </a:rPr>
            <a:t> составляет </a:t>
          </a:r>
          <a:r>
            <a:rPr lang="ru-RU" sz="1200" b="1" kern="1200" dirty="0">
              <a:solidFill>
                <a:schemeClr val="tx1"/>
              </a:solidFill>
            </a:rPr>
            <a:t>КАЛЕНДАРНЫЙ ПЛАН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0" kern="1200" dirty="0">
              <a:solidFill>
                <a:schemeClr val="tx1"/>
              </a:solidFill>
            </a:rPr>
            <a:t>и согласовывает с образовательной организацией </a:t>
          </a:r>
        </a:p>
      </dsp:txBody>
      <dsp:txXfrm>
        <a:off x="5307378" y="970121"/>
        <a:ext cx="2316357" cy="1293495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460FA437-54BA-4EF7-8C3F-B041C4223455}">
      <dsp:nvSpPr>
        <dsp:cNvPr id="0" name=""/>
        <dsp:cNvSpPr/>
      </dsp:nvSpPr>
      <dsp:spPr>
        <a:xfrm>
          <a:off x="1075933" y="359237"/>
          <a:ext cx="1641667" cy="98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Собрание обучающихся и родителей "О целях и порядке проведения </a:t>
          </a:r>
          <a:r>
            <a:rPr lang="ru-RU" sz="1200" kern="1200" dirty="0" err="1">
              <a:solidFill>
                <a:schemeClr val="tx1"/>
              </a:solidFill>
            </a:rPr>
            <a:t>проф.осмотров</a:t>
          </a:r>
          <a:r>
            <a:rPr lang="ru-RU" sz="1200" kern="1200" dirty="0">
              <a:solidFill>
                <a:schemeClr val="tx1"/>
              </a:solidFill>
            </a:rPr>
            <a:t>"</a:t>
          </a:r>
        </a:p>
      </dsp:txBody>
      <dsp:txXfrm>
        <a:off x="1075933" y="359237"/>
        <a:ext cx="1641667" cy="985000"/>
      </dsp:txXfrm>
    </dsp:sp>
    <dsp:sp modelId="{FCE1E883-4E6C-4F77-9265-B95E28E6B682}">
      <dsp:nvSpPr>
        <dsp:cNvPr id="0" name=""/>
        <dsp:cNvSpPr/>
      </dsp:nvSpPr>
      <dsp:spPr>
        <a:xfrm rot="21074769">
          <a:off x="2746077" y="470195"/>
          <a:ext cx="612991" cy="407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21074769">
        <a:off x="2746077" y="470195"/>
        <a:ext cx="612991" cy="407133"/>
      </dsp:txXfrm>
    </dsp:sp>
    <dsp:sp modelId="{2FDD1E2F-56C2-41A1-8393-0D74523781AC}">
      <dsp:nvSpPr>
        <dsp:cNvPr id="0" name=""/>
        <dsp:cNvSpPr/>
      </dsp:nvSpPr>
      <dsp:spPr>
        <a:xfrm>
          <a:off x="3408266" y="96"/>
          <a:ext cx="1641667" cy="98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Осмотр 4 этапа с направлением биолог. жидкости в ХТЛ (30дн)</a:t>
          </a:r>
        </a:p>
      </dsp:txBody>
      <dsp:txXfrm>
        <a:off x="3408266" y="96"/>
        <a:ext cx="1641667" cy="985000"/>
      </dsp:txXfrm>
    </dsp:sp>
    <dsp:sp modelId="{2E690D6C-FEB1-4087-9EC6-BCDCFD402CF8}">
      <dsp:nvSpPr>
        <dsp:cNvPr id="0" name=""/>
        <dsp:cNvSpPr/>
      </dsp:nvSpPr>
      <dsp:spPr>
        <a:xfrm rot="16178069">
          <a:off x="4228951" y="775577"/>
          <a:ext cx="6504" cy="40713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6178069">
        <a:off x="4228951" y="775577"/>
        <a:ext cx="6504" cy="407133"/>
      </dsp:txXfrm>
    </dsp:sp>
    <dsp:sp modelId="{2A816F46-5CD8-4B93-8AB0-579F54546C2B}">
      <dsp:nvSpPr>
        <dsp:cNvPr id="0" name=""/>
        <dsp:cNvSpPr/>
      </dsp:nvSpPr>
      <dsp:spPr>
        <a:xfrm>
          <a:off x="3414471" y="972823"/>
          <a:ext cx="1641667" cy="98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4.этап </a:t>
          </a:r>
          <a:r>
            <a:rPr lang="ru-RU" sz="1400" kern="1200" dirty="0" err="1">
              <a:solidFill>
                <a:schemeClr val="tx1"/>
              </a:solidFill>
            </a:rPr>
            <a:t>Разьяснение</a:t>
          </a:r>
          <a:r>
            <a:rPr lang="ru-RU" sz="1400" kern="1200" dirty="0">
              <a:solidFill>
                <a:schemeClr val="tx1"/>
              </a:solidFill>
            </a:rPr>
            <a:t> результатов обучающемуся/родителю</a:t>
          </a:r>
        </a:p>
      </dsp:txBody>
      <dsp:txXfrm>
        <a:off x="3414471" y="972823"/>
        <a:ext cx="1641667" cy="985000"/>
      </dsp:txXfrm>
    </dsp:sp>
    <dsp:sp modelId="{42F05E08-087E-4CDE-8ED9-857D143A60E5}">
      <dsp:nvSpPr>
        <dsp:cNvPr id="0" name=""/>
        <dsp:cNvSpPr/>
      </dsp:nvSpPr>
      <dsp:spPr>
        <a:xfrm rot="20032892">
          <a:off x="5067673" y="465178"/>
          <a:ext cx="619701" cy="2960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20032892">
        <a:off x="5067673" y="465178"/>
        <a:ext cx="619701" cy="296010"/>
      </dsp:txXfrm>
    </dsp:sp>
    <dsp:sp modelId="{D01B239A-651B-4346-8330-08E7EA043968}">
      <dsp:nvSpPr>
        <dsp:cNvPr id="0" name=""/>
        <dsp:cNvSpPr/>
      </dsp:nvSpPr>
      <dsp:spPr>
        <a:xfrm>
          <a:off x="5631888" y="114899"/>
          <a:ext cx="1641667" cy="52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Предварительные результаты ХТИ </a:t>
          </a:r>
        </a:p>
      </dsp:txBody>
      <dsp:txXfrm>
        <a:off x="5631888" y="114899"/>
        <a:ext cx="1641667" cy="526472"/>
      </dsp:txXfrm>
    </dsp:sp>
    <dsp:sp modelId="{107C8748-93EF-4BD9-9803-BF726007635C}">
      <dsp:nvSpPr>
        <dsp:cNvPr id="0" name=""/>
        <dsp:cNvSpPr/>
      </dsp:nvSpPr>
      <dsp:spPr>
        <a:xfrm rot="5369079">
          <a:off x="6226842" y="1918219"/>
          <a:ext cx="498101" cy="449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5369079">
        <a:off x="6226842" y="1918219"/>
        <a:ext cx="498101" cy="449259"/>
      </dsp:txXfrm>
    </dsp:sp>
    <dsp:sp modelId="{60C3C6F9-B01A-4977-AB93-02308C425CF1}">
      <dsp:nvSpPr>
        <dsp:cNvPr id="0" name=""/>
        <dsp:cNvSpPr/>
      </dsp:nvSpPr>
      <dsp:spPr>
        <a:xfrm>
          <a:off x="5654887" y="2442608"/>
          <a:ext cx="1641667" cy="9850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>
              <a:solidFill>
                <a:schemeClr val="tx1"/>
              </a:solidFill>
            </a:rPr>
            <a:t>Направление в специализированную </a:t>
          </a:r>
          <a:r>
            <a:rPr lang="ru-RU" sz="1200" kern="1200" dirty="0" err="1">
              <a:solidFill>
                <a:schemeClr val="tx1"/>
              </a:solidFill>
            </a:rPr>
            <a:t>мед.организацию</a:t>
          </a:r>
          <a:r>
            <a:rPr lang="ru-RU" sz="1200" kern="1200" dirty="0">
              <a:solidFill>
                <a:schemeClr val="tx1"/>
              </a:solidFill>
            </a:rPr>
            <a:t> оказывающую наркологическую помощь</a:t>
          </a:r>
        </a:p>
      </dsp:txBody>
      <dsp:txXfrm>
        <a:off x="5654887" y="2442608"/>
        <a:ext cx="1641667" cy="985000"/>
      </dsp:txXfrm>
    </dsp:sp>
    <dsp:sp modelId="{F176CFCF-F765-4B4E-AE61-846DACF2921D}">
      <dsp:nvSpPr>
        <dsp:cNvPr id="0" name=""/>
        <dsp:cNvSpPr/>
      </dsp:nvSpPr>
      <dsp:spPr>
        <a:xfrm rot="16206816">
          <a:off x="5587362" y="1604358"/>
          <a:ext cx="661410" cy="407133"/>
        </a:xfrm>
        <a:prstGeom prst="rightArrow">
          <a:avLst>
            <a:gd name="adj1" fmla="val 60000"/>
            <a:gd name="adj2" fmla="val 50000"/>
          </a:avLst>
        </a:prstGeom>
        <a:noFill/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16206816">
        <a:off x="5587362" y="1604358"/>
        <a:ext cx="661410" cy="407133"/>
      </dsp:txXfrm>
    </dsp:sp>
    <dsp:sp modelId="{E1FA686B-EA9B-4ABC-A800-29FA8A658B33}">
      <dsp:nvSpPr>
        <dsp:cNvPr id="0" name=""/>
        <dsp:cNvSpPr/>
      </dsp:nvSpPr>
      <dsp:spPr>
        <a:xfrm>
          <a:off x="5658860" y="668194"/>
          <a:ext cx="1641667" cy="52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Подтверждающие результаты ХТИ </a:t>
          </a:r>
        </a:p>
      </dsp:txBody>
      <dsp:txXfrm>
        <a:off x="5658860" y="668194"/>
        <a:ext cx="1641667" cy="526472"/>
      </dsp:txXfrm>
    </dsp:sp>
    <dsp:sp modelId="{08E75660-A43F-4B71-97D7-83ADF6EB2757}">
      <dsp:nvSpPr>
        <dsp:cNvPr id="0" name=""/>
        <dsp:cNvSpPr/>
      </dsp:nvSpPr>
      <dsp:spPr>
        <a:xfrm rot="5533324">
          <a:off x="6451713" y="1371701"/>
          <a:ext cx="34108" cy="44925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>
            <a:solidFill>
              <a:schemeClr val="tx1"/>
            </a:solidFill>
          </a:endParaRPr>
        </a:p>
      </dsp:txBody>
      <dsp:txXfrm rot="5533324">
        <a:off x="6451713" y="1371701"/>
        <a:ext cx="34108" cy="449259"/>
      </dsp:txXfrm>
    </dsp:sp>
    <dsp:sp modelId="{F33E6F25-4F5D-4BEF-924C-0F55EDD461D8}">
      <dsp:nvSpPr>
        <dsp:cNvPr id="0" name=""/>
        <dsp:cNvSpPr/>
      </dsp:nvSpPr>
      <dsp:spPr>
        <a:xfrm>
          <a:off x="5636123" y="1254172"/>
          <a:ext cx="1641667" cy="52647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>
              <a:solidFill>
                <a:schemeClr val="tx1"/>
              </a:solidFill>
            </a:rPr>
            <a:t>Положительные  результаты ХТИ </a:t>
          </a:r>
        </a:p>
      </dsp:txBody>
      <dsp:txXfrm>
        <a:off x="5636123" y="1254172"/>
        <a:ext cx="1641667" cy="526472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28FA71D-05F1-40A6-BAD6-54593100EAFB}">
      <dsp:nvSpPr>
        <dsp:cNvPr id="0" name=""/>
        <dsp:cNvSpPr/>
      </dsp:nvSpPr>
      <dsp:spPr>
        <a:xfrm>
          <a:off x="2668" y="465184"/>
          <a:ext cx="2602259" cy="82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Позитивное отношение</a:t>
          </a:r>
          <a:endParaRPr lang="ru-RU" sz="2400" kern="1200" dirty="0"/>
        </a:p>
      </dsp:txBody>
      <dsp:txXfrm>
        <a:off x="2668" y="465184"/>
        <a:ext cx="2602259" cy="822338"/>
      </dsp:txXfrm>
    </dsp:sp>
    <dsp:sp modelId="{FC61A7D1-EA8E-4BCE-8068-3DAEDEEBBA18}">
      <dsp:nvSpPr>
        <dsp:cNvPr id="0" name=""/>
        <dsp:cNvSpPr/>
      </dsp:nvSpPr>
      <dsp:spPr>
        <a:xfrm>
          <a:off x="2668" y="1287523"/>
          <a:ext cx="2602259" cy="3051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Успех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Учеба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Мое будущее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Творчество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Спорт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Радость</a:t>
          </a:r>
          <a:endParaRPr lang="ru-RU" sz="2400" kern="1200" dirty="0"/>
        </a:p>
      </dsp:txBody>
      <dsp:txXfrm>
        <a:off x="2668" y="1287523"/>
        <a:ext cx="2602259" cy="3051067"/>
      </dsp:txXfrm>
    </dsp:sp>
    <dsp:sp modelId="{FEACF669-2835-4CCE-88C9-EF6675FD0082}">
      <dsp:nvSpPr>
        <dsp:cNvPr id="0" name=""/>
        <dsp:cNvSpPr/>
      </dsp:nvSpPr>
      <dsp:spPr>
        <a:xfrm>
          <a:off x="2969245" y="465184"/>
          <a:ext cx="2602259" cy="82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потребности</a:t>
          </a:r>
          <a:endParaRPr lang="ru-RU" sz="2400" kern="1200" dirty="0"/>
        </a:p>
      </dsp:txBody>
      <dsp:txXfrm>
        <a:off x="2969245" y="465184"/>
        <a:ext cx="2602259" cy="822338"/>
      </dsp:txXfrm>
    </dsp:sp>
    <dsp:sp modelId="{9F334644-4FEC-4F7B-8E11-6CCC639444B7}">
      <dsp:nvSpPr>
        <dsp:cNvPr id="0" name=""/>
        <dsp:cNvSpPr/>
      </dsp:nvSpPr>
      <dsp:spPr>
        <a:xfrm>
          <a:off x="2969245" y="1287523"/>
          <a:ext cx="2602259" cy="3051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Родительская забота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Моя мать 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Мой отец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Семейный праздник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Моё настоящее</a:t>
          </a:r>
          <a:endParaRPr lang="ru-RU" sz="2400" kern="1200" dirty="0"/>
        </a:p>
      </dsp:txBody>
      <dsp:txXfrm>
        <a:off x="2969245" y="1287523"/>
        <a:ext cx="2602259" cy="3051067"/>
      </dsp:txXfrm>
    </dsp:sp>
    <dsp:sp modelId="{E43E6EAF-6028-4B67-9CBA-964D7B73DDB8}">
      <dsp:nvSpPr>
        <dsp:cNvPr id="0" name=""/>
        <dsp:cNvSpPr/>
      </dsp:nvSpPr>
      <dsp:spPr>
        <a:xfrm>
          <a:off x="5935821" y="465184"/>
          <a:ext cx="2602259" cy="82233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97536" rIns="170688" bIns="97536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Негативное отношение</a:t>
          </a:r>
          <a:endParaRPr lang="ru-RU" sz="2400" kern="1200" dirty="0"/>
        </a:p>
      </dsp:txBody>
      <dsp:txXfrm>
        <a:off x="5935821" y="465184"/>
        <a:ext cx="2602259" cy="822338"/>
      </dsp:txXfrm>
    </dsp:sp>
    <dsp:sp modelId="{DC29ECE6-A96E-4ABB-AD61-753179644F48}">
      <dsp:nvSpPr>
        <dsp:cNvPr id="0" name=""/>
        <dsp:cNvSpPr/>
      </dsp:nvSpPr>
      <dsp:spPr>
        <a:xfrm>
          <a:off x="5935821" y="1287523"/>
          <a:ext cx="2602259" cy="3051067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70688" bIns="192024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Страх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Тревога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Неприятности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Наркотики</a:t>
          </a:r>
          <a:endParaRPr lang="ru-RU" sz="2400" kern="1200" dirty="0"/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400" kern="1200" dirty="0" smtClean="0"/>
            <a:t>Алкоголь</a:t>
          </a:r>
          <a:endParaRPr lang="ru-RU" sz="2400" kern="1200" dirty="0"/>
        </a:p>
      </dsp:txBody>
      <dsp:txXfrm>
        <a:off x="5935821" y="1287523"/>
        <a:ext cx="2602259" cy="30510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33813" y="0"/>
            <a:ext cx="29337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9B732D79-60EE-4E05-A1C8-D00736A799FF}" type="datetimeFigureOut">
              <a:rPr lang="ru-RU"/>
              <a:pPr>
                <a:defRPr/>
              </a:pPr>
              <a:t>07.11.2017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337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33813" y="9409113"/>
            <a:ext cx="293370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ACCD54D1-8322-440B-BAD6-FC892760ED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Прямоугольник 5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0" name="Прямоугольник 9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1" name="Скругленный прямоугольник 10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12" name="Скругленный прямоугольник 11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Прямоугольник 13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5" name="Прямоугольник 14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6" name="Прямоугольник 15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7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2E9CC22-E296-4267-9E67-D32AB49526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9F47C6-91A8-4F25-8DB2-E96E5B411F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31DCD9-1DBA-4321-AD0E-735A242B76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3D7F7A-477E-430E-941C-74936BDDAB0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F251B2-0974-46B2-A555-2276B4746A7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B04831-4779-462D-AFE8-73D5FE01C19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513BCC3F-CA7B-45DC-A026-B85306B00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9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AEAE9-80AA-499A-B30B-F63A7B82C7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162A92-6DB1-4568-B0FB-13D43257458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96139A-157F-40FC-86A9-A87125BDBD6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B08B6E-3B2F-4A92-BA33-FDA2FDF3457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 dirty="0"/>
          </a:p>
        </p:txBody>
      </p:sp>
      <p:sp>
        <p:nvSpPr>
          <p:cNvPr id="2063" name="Заголовок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2064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BF2552E-857B-4128-A232-2D03B22779F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52" r:id="rId2"/>
    <p:sldLayoutId id="2147483753" r:id="rId3"/>
    <p:sldLayoutId id="2147483754" r:id="rId4"/>
    <p:sldLayoutId id="2147483761" r:id="rId5"/>
    <p:sldLayoutId id="2147483762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9BBB59"/>
        </a:buClr>
        <a:buFont typeface="Georgia" pitchFamily="18" charset="0"/>
        <a:buChar char="▫"/>
        <a:defRPr sz="2000" kern="1200">
          <a:solidFill>
            <a:srgbClr val="9BBB59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arko56.ru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533400" y="914400"/>
            <a:ext cx="8229600" cy="5410200"/>
          </a:xfrm>
        </p:spPr>
        <p:txBody>
          <a:bodyPr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4400" b="1" i="1" dirty="0" smtClean="0">
                <a:solidFill>
                  <a:schemeClr val="accent4"/>
                </a:solidFill>
                <a:latin typeface="+mn-lt"/>
              </a:rPr>
              <a:t>Использование Методики цветовых метафор для диагностики скрытых мотивов</a:t>
            </a:r>
            <a:r>
              <a:rPr lang="ru-RU" sz="1600" b="1" i="1" dirty="0" smtClean="0">
                <a:solidFill>
                  <a:schemeClr val="accent4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accent4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accent4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accent4"/>
                </a:solidFill>
                <a:latin typeface="+mn-lt"/>
              </a:rPr>
              <a:t/>
            </a:r>
            <a:br>
              <a:rPr lang="ru-RU" sz="1600" b="1" i="1" dirty="0" smtClean="0">
                <a:solidFill>
                  <a:schemeClr val="accent4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+mn-lt"/>
              </a:rPr>
              <a:t>Зав. психологической лабораторией </a:t>
            </a:r>
            <a:br>
              <a:rPr lang="ru-RU" sz="1600" b="1" i="1" dirty="0" smtClean="0">
                <a:solidFill>
                  <a:schemeClr val="tx1"/>
                </a:solidFill>
                <a:latin typeface="+mn-lt"/>
              </a:rPr>
            </a:br>
            <a:r>
              <a:rPr lang="ru-RU" sz="1600" b="1" i="1" dirty="0" smtClean="0">
                <a:solidFill>
                  <a:schemeClr val="tx1"/>
                </a:solidFill>
                <a:latin typeface="+mn-lt"/>
              </a:rPr>
              <a:t>Данильчук В.В.</a:t>
            </a:r>
            <a:endParaRPr lang="ru-RU" sz="4400" b="1" i="1" dirty="0">
              <a:solidFill>
                <a:schemeClr val="accent4"/>
              </a:solidFill>
              <a:latin typeface="+mn-l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4800" y="0"/>
            <a:ext cx="8540750" cy="1143000"/>
          </a:xfrm>
        </p:spPr>
        <p:txBody>
          <a:bodyPr/>
          <a:lstStyle/>
          <a:p>
            <a:r>
              <a:rPr lang="ru-RU" altLang="ru-RU" sz="3200" b="1" i="1" smtClean="0"/>
              <a:t>Процедура проведения методики</a:t>
            </a:r>
            <a:r>
              <a:rPr lang="ru-RU" altLang="ru-RU" smtClean="0"/>
              <a:t> 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19200"/>
            <a:ext cx="8540750" cy="5486400"/>
          </a:xfrm>
        </p:spPr>
        <p:txBody>
          <a:bodyPr/>
          <a:lstStyle/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ru-RU" sz="2000" b="1" dirty="0" smtClean="0"/>
              <a:t>Оснащение:</a:t>
            </a:r>
            <a:r>
              <a:rPr lang="ru-RU" sz="2000" dirty="0" smtClean="0"/>
              <a:t> цветные карточки и бланк для заполнения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endParaRPr lang="ru-RU" sz="2000" dirty="0" smtClean="0"/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r>
              <a:rPr lang="ru-RU" sz="2000" dirty="0" smtClean="0"/>
              <a:t>При </a:t>
            </a:r>
            <a:r>
              <a:rPr lang="ru-RU" sz="2000" b="1" dirty="0" smtClean="0"/>
              <a:t>групповой форме</a:t>
            </a:r>
            <a:r>
              <a:rPr lang="ru-RU" sz="2000" dirty="0" smtClean="0"/>
              <a:t> проведения</a:t>
            </a:r>
          </a:p>
          <a:p>
            <a:pPr algn="just">
              <a:lnSpc>
                <a:spcPct val="80000"/>
              </a:lnSpc>
              <a:buFont typeface="Arial" charset="0"/>
              <a:buNone/>
            </a:pPr>
            <a:r>
              <a:rPr lang="ru-RU" sz="2000" dirty="0" smtClean="0"/>
              <a:t>	пронумерованные цветные карточки большого формата прикрепляются к доске или передней стене аудитории. Каждому испытуемому выдается бланк регистрации ответов. При этом  даётся следующая </a:t>
            </a:r>
            <a:r>
              <a:rPr lang="ru-RU" sz="2400" b="1" dirty="0" smtClean="0">
                <a:solidFill>
                  <a:schemeClr val="accent1"/>
                </a:solidFill>
              </a:rPr>
              <a:t>инструкция:</a:t>
            </a:r>
            <a:r>
              <a:rPr lang="ru-RU" sz="2000" dirty="0" smtClean="0"/>
              <a:t> </a:t>
            </a:r>
          </a:p>
          <a:p>
            <a:pPr algn="just">
              <a:lnSpc>
                <a:spcPct val="80000"/>
              </a:lnSpc>
            </a:pPr>
            <a:r>
              <a:rPr lang="ru-RU" sz="2400" b="1" i="1" dirty="0" smtClean="0">
                <a:solidFill>
                  <a:schemeClr val="tx2"/>
                </a:solidFill>
              </a:rPr>
              <a:t>«Перед Вами на доске находятся цветные карточки, каждая из которых обозначена определенным номером. Вы получили бланк, на котором имеется список понятий. Я прошу Вас обозначить каждое понятие из этого списка определенным цветом. Для этого Вам необходимо в столбике «№ цвета» справа от каждого понятия записать номер того цвета, который, по вашему мнению, лучше всего подходит для обозначения данного понятия»</a:t>
            </a:r>
            <a:r>
              <a:rPr lang="ru-RU" sz="2400" b="1" dirty="0" smtClean="0">
                <a:solidFill>
                  <a:schemeClr val="tx2"/>
                </a:solidFill>
              </a:rPr>
              <a:t>. </a:t>
            </a:r>
          </a:p>
          <a:p>
            <a:pPr algn="just">
              <a:lnSpc>
                <a:spcPct val="80000"/>
              </a:lnSpc>
              <a:buFont typeface="Arial" charset="0"/>
              <a:buChar char="•"/>
            </a:pPr>
            <a:endParaRPr lang="ru-RU" sz="1800" u="sng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Прямоугольник 1"/>
          <p:cNvSpPr>
            <a:spLocks noChangeArrowheads="1"/>
          </p:cNvSpPr>
          <p:nvPr/>
        </p:nvSpPr>
        <p:spPr bwMode="auto">
          <a:xfrm>
            <a:off x="533400" y="1055688"/>
            <a:ext cx="8077200" cy="481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/>
              <a:t>После того, как все испытуемые напротив каждого понятия поставят номер самого подходящего для него цвета, дается </a:t>
            </a:r>
            <a:r>
              <a:rPr lang="ru-RU" sz="2400" b="1">
                <a:solidFill>
                  <a:schemeClr val="accent1"/>
                </a:solidFill>
              </a:rPr>
              <a:t>инструкция для второй части </a:t>
            </a:r>
            <a:r>
              <a:rPr lang="ru-RU" sz="2400"/>
              <a:t>тестирования: </a:t>
            </a:r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endParaRPr lang="ru-RU" sz="2400" u="sng"/>
          </a:p>
          <a:p>
            <a:pPr algn="just" eaLnBrk="1" hangingPunct="1">
              <a:lnSpc>
                <a:spcPct val="80000"/>
              </a:lnSpc>
              <a:buFont typeface="Arial" charset="0"/>
              <a:buChar char="•"/>
            </a:pPr>
            <a:r>
              <a:rPr lang="ru-RU" sz="2400" b="1" i="1">
                <a:solidFill>
                  <a:schemeClr val="tx2"/>
                </a:solidFill>
              </a:rPr>
              <a:t>«А теперь в самой верхней строчке таблицы справа от клетки «№ цвета» запишите, пожалуйста, номер самого приятного для Вас цвета, цвета, который Вам сейчас больше всего нравится. В клетке правее номера самого приятного цвета запишите номер следующего по степени привлекательности цвета и так далее. Таким образом, в верхней строчке у Вас должны быть записаны номера цветов, упорядоченных по степени привлекательности от самого приятного до самого неприятного»</a:t>
            </a:r>
            <a:r>
              <a:rPr lang="ru-RU" sz="2400" b="1">
                <a:solidFill>
                  <a:schemeClr val="tx2"/>
                </a:solidFill>
              </a:rPr>
              <a:t>.</a:t>
            </a:r>
            <a:endParaRPr lang="ru-RU" sz="2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D:\Documents\ОРГ МЕТОД РАБОТА\Фотогрфии по  проф\Илек апрель2013\IMG_899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762000"/>
            <a:ext cx="82296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56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4343400" cy="6553200"/>
          </a:xfrm>
          <a:prstGeom prst="rect">
            <a:avLst/>
          </a:prstGeom>
        </p:spPr>
      </p:pic>
      <p:pic>
        <p:nvPicPr>
          <p:cNvPr id="5" name="Рисунок 4" descr="IMG_85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04800"/>
            <a:ext cx="4419600" cy="65532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Обработка полученных данных</a:t>
            </a:r>
          </a:p>
        </p:txBody>
      </p:sp>
      <p:sp>
        <p:nvSpPr>
          <p:cNvPr id="15363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990600"/>
            <a:ext cx="8540750" cy="57150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18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2400" b="1" dirty="0" smtClean="0">
                <a:solidFill>
                  <a:schemeClr val="accent4"/>
                </a:solidFill>
              </a:rPr>
              <a:t>Привлекательные цвета  это: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/>
              <a:t>№ Цветов, стоящие на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1-ом</a:t>
            </a:r>
            <a:r>
              <a:rPr lang="ru-RU" altLang="ru-RU" sz="2400" b="1" dirty="0" smtClean="0"/>
              <a:t> и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2-ом</a:t>
            </a:r>
            <a:r>
              <a:rPr lang="ru-RU" altLang="ru-RU" sz="2400" b="1" dirty="0" smtClean="0"/>
              <a:t> месте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altLang="ru-RU" sz="2400" b="1" dirty="0" smtClean="0"/>
              <a:t>			                             +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400" b="1" dirty="0" smtClean="0"/>
              <a:t>№ цветов, обозначившие понятия: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ru-RU" altLang="ru-RU" sz="2400" b="1" dirty="0" smtClean="0">
                <a:solidFill>
                  <a:srgbClr val="00B0F0"/>
                </a:solidFill>
              </a:rPr>
              <a:t>«Мое увлечение» </a:t>
            </a:r>
            <a:r>
              <a:rPr lang="ru-RU" altLang="ru-RU" sz="2400" b="1" dirty="0" smtClean="0"/>
              <a:t>и </a:t>
            </a:r>
            <a:r>
              <a:rPr lang="ru-RU" altLang="ru-RU" sz="2400" b="1" dirty="0" smtClean="0">
                <a:solidFill>
                  <a:srgbClr val="00B0F0"/>
                </a:solidFill>
              </a:rPr>
              <a:t>«Интересное занятие»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v"/>
              <a:defRPr/>
            </a:pPr>
            <a:r>
              <a:rPr lang="ru-RU" altLang="ru-RU" sz="2400" dirty="0" smtClean="0"/>
              <a:t>    В столбце справа ставятся галочки напротив тех понятий, которые обозначены  привлекательными цветами. Например, если клиент выбрал в качестве наиболее привлекательного цвет под номером 3 (красный), то в первом столбце специалист ставит галочки напротив всех тех понятий, которые тоже обозначены цветом номер 3. В следующем столбце галочками отмечаются понятия, обозначенные вторым по степени привлекательности цветом. Например, если это 2 (зеленый) цвет, то ставятся галочки, соответствующие всем понятиям, обозначенным 2 цветом.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857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4343400" cy="6705600"/>
          </a:xfrm>
          <a:prstGeom prst="rect">
            <a:avLst/>
          </a:prstGeom>
        </p:spPr>
      </p:pic>
      <p:pic>
        <p:nvPicPr>
          <p:cNvPr id="5" name="Рисунок 4" descr="IMG_857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52400"/>
            <a:ext cx="4572000" cy="6705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_857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1447800" y="76200"/>
            <a:ext cx="67056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10600" cy="4572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Обработка анкет</a:t>
            </a:r>
          </a:p>
        </p:txBody>
      </p:sp>
      <p:sp>
        <p:nvSpPr>
          <p:cNvPr id="16387" name="Содержимое 2"/>
          <p:cNvSpPr>
            <a:spLocks noGrp="1"/>
          </p:cNvSpPr>
          <p:nvPr>
            <p:ph idx="1"/>
          </p:nvPr>
        </p:nvSpPr>
        <p:spPr>
          <a:xfrm>
            <a:off x="301625" y="990600"/>
            <a:ext cx="8540750" cy="5486400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altLang="ru-RU" sz="1800" dirty="0" smtClean="0"/>
              <a:t>Далее данные протокола целесообразно представить в виде таблицы.  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24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dirty="0" smtClean="0"/>
          </a:p>
        </p:txBody>
      </p:sp>
      <p:pic>
        <p:nvPicPr>
          <p:cNvPr id="4" name="Рисунок 3" descr="IMG_85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71600"/>
            <a:ext cx="4648200" cy="5486400"/>
          </a:xfrm>
          <a:prstGeom prst="rect">
            <a:avLst/>
          </a:prstGeom>
        </p:spPr>
      </p:pic>
      <p:pic>
        <p:nvPicPr>
          <p:cNvPr id="5" name="Рисунок 4" descr="IMG_85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00600" y="1371600"/>
            <a:ext cx="4191000" cy="5486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4294967295"/>
          </p:nvPr>
        </p:nvGraphicFramePr>
        <p:xfrm>
          <a:off x="228600" y="2209800"/>
          <a:ext cx="8686800" cy="4381500"/>
        </p:xfrm>
        <a:graphic>
          <a:graphicData uri="http://schemas.openxmlformats.org/drawingml/2006/table">
            <a:tbl>
              <a:tblPr/>
              <a:tblGrid>
                <a:gridCol w="1956176"/>
                <a:gridCol w="1952884"/>
                <a:gridCol w="1584353"/>
                <a:gridCol w="1487286"/>
                <a:gridCol w="1706101"/>
              </a:tblGrid>
              <a:tr h="363564"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Понятие 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Количество положительных выборов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                Из них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% школьников от  количества обследованных</a:t>
                      </a:r>
                      <a:endParaRPr kumimoji="0" lang="ru-RU" alt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4778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Мальчиков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Девочек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Курение  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Алкоголь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Алкогольные коктейли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Пиво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771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Энергетические напитки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Наркотики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Насвай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Табак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Вечеринка 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7434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Ночной клуб</a:t>
                      </a:r>
                      <a:endParaRPr kumimoji="0" lang="ru-RU" alt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defRPr sz="28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7726" name="Rectangle 1"/>
          <p:cNvSpPr>
            <a:spLocks noChangeArrowheads="1"/>
          </p:cNvSpPr>
          <p:nvPr/>
        </p:nvSpPr>
        <p:spPr bwMode="auto">
          <a:xfrm>
            <a:off x="647700" y="258202"/>
            <a:ext cx="8001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endParaRPr lang="ru-RU" altLang="ru-RU" sz="800" dirty="0"/>
          </a:p>
          <a:p>
            <a:r>
              <a:rPr lang="ru-RU" altLang="ru-RU" sz="1400" b="1" dirty="0">
                <a:cs typeface="Times New Roman" pitchFamily="18" charset="0"/>
              </a:rPr>
              <a:t>Результаты исследования по методике «Цветовые метафоры»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Школа №…………………………………………………………………………….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Класс ………………………………………………………………………………..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Количество человек в классе……………………..........................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Из них: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Мальчиков …………………………………………………………………………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Девочек …………………………………………………………………………….</a:t>
            </a:r>
            <a:endParaRPr lang="ru-RU" altLang="ru-RU" sz="800" dirty="0"/>
          </a:p>
          <a:p>
            <a:r>
              <a:rPr lang="ru-RU" altLang="ru-RU" sz="1400" dirty="0">
                <a:cs typeface="Times New Roman" pitchFamily="18" charset="0"/>
              </a:rPr>
              <a:t> </a:t>
            </a:r>
            <a:endParaRPr lang="ru-RU" altLang="ru-RU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540750" cy="9144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i="1" dirty="0" smtClean="0">
                <a:solidFill>
                  <a:schemeClr val="accent1">
                    <a:lumMod val="75000"/>
                  </a:schemeClr>
                </a:solidFill>
                <a:latin typeface="Arial" charset="0"/>
              </a:rPr>
              <a:t>Интерпретация результатов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990600"/>
            <a:ext cx="8540750" cy="5638800"/>
          </a:xfrm>
        </p:spPr>
        <p:txBody>
          <a:bodyPr>
            <a:normAutofit fontScale="92500"/>
          </a:bodyPr>
          <a:lstStyle/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200" dirty="0" smtClean="0"/>
              <a:t> Основанием для интерпретации результатов </a:t>
            </a:r>
            <a:r>
              <a:rPr lang="ru-RU" altLang="ru-RU" sz="2200" b="1" dirty="0" smtClean="0">
                <a:solidFill>
                  <a:schemeClr val="accent4"/>
                </a:solidFill>
              </a:rPr>
              <a:t>МЦМ</a:t>
            </a:r>
            <a:r>
              <a:rPr lang="ru-RU" altLang="ru-RU" sz="2200" dirty="0" smtClean="0"/>
              <a:t> является следующее положение. </a:t>
            </a:r>
            <a:r>
              <a:rPr lang="ru-RU" altLang="ru-RU" sz="2200" b="1" i="1" dirty="0" smtClean="0">
                <a:solidFill>
                  <a:schemeClr val="accent4"/>
                </a:solidFill>
              </a:rPr>
              <a:t>Если понятия обозначены одним цветом (попадают в одну группу), то это не случайно. </a:t>
            </a:r>
            <a:r>
              <a:rPr lang="ru-RU" altLang="ru-RU" sz="2200" dirty="0" smtClean="0"/>
              <a:t>Например, если человек поместил в одну группу понятия «интересное занятие» и «моя учеба», то это значит, что он относится к своей учебе с интересом.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200" dirty="0" smtClean="0"/>
              <a:t>          Если он объединяет понятия «каким я хочу быть» и «мой отец», то он, вероятно, хочет быть похож на своего отца.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200" dirty="0" smtClean="0"/>
              <a:t>          Если человек обозначает одним цветом понятия «моя школа» и «угроза», то он боится своей школы. 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200" dirty="0" smtClean="0"/>
              <a:t>          Если в одной группе оказываются понятия «мое будущее», «мое увлечение», «достижение успеха», «творчество», «радость», то в сознании человека его собственное будущее ассоциируется именно с этими понятиями, его представления о будущем оптимистичны.</a:t>
            </a:r>
          </a:p>
          <a:p>
            <a:pPr marL="365760" indent="-256032" algn="just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200" b="1" dirty="0" smtClean="0">
                <a:solidFill>
                  <a:srgbClr val="7030A0"/>
                </a:solidFill>
              </a:rPr>
              <a:t>Алкоголь, курение, наркотики обозначены одним цветом и  цвет обозначен как привлекательный , то к этим понятиям отношение у подростка позитивное, положительное.  В одной группе «тревога», «страх», «неприятности» – то отношение негативное, выражающееся отрицательными переживаниями.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676400"/>
          </a:xfrm>
        </p:spPr>
        <p:txBody>
          <a:bodyPr/>
          <a:lstStyle/>
          <a:p>
            <a:r>
              <a:rPr lang="ru-RU" sz="2000" b="1" smtClean="0"/>
              <a:t>Федеральный закон Российской Федерации от 7 июня 2013 г. N 120-ФЗ</a:t>
            </a:r>
            <a:br>
              <a:rPr lang="ru-RU" sz="2000" b="1" smtClean="0"/>
            </a:br>
            <a:r>
              <a:rPr lang="ru-RU" sz="2000" b="1" smtClean="0"/>
              <a:t>"О внесении 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веществ"</a:t>
            </a:r>
            <a:endParaRPr lang="ru-RU" sz="200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/>
              <a:t>Глава VI.1. ПРОФИЛАКТИКА НЕЗАКОННОГО ПОТРЕБЛЕНИЯ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b="1" dirty="0" smtClean="0"/>
              <a:t>НАРКОТИЧЕСКИХ СРЕДСТВ И ПСИХОТРОПНЫХ ВЕЩЕСТВ, НАРКОМАНИИ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Статья 53</a:t>
            </a:r>
            <a:r>
              <a:rPr lang="ru-RU" sz="1800" baseline="30000" dirty="0" smtClean="0"/>
              <a:t>4</a:t>
            </a:r>
            <a:r>
              <a:rPr lang="ru-RU" sz="1800" dirty="0" smtClean="0"/>
              <a:t>. Раннее выявление незаконного потребления наркотических средств и психотропных веществ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1. Раннее выявление незаконного потребления наркотических средств и психотропных веществ является одной из форм профилактики незаконного потребления наркотических средств и психотропных веществ, которая включает в себя: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социально-психологическое тестирование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образования;</a:t>
            </a:r>
          </a:p>
          <a:p>
            <a:pPr marL="274320" indent="-274320" fontAlgn="auto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ru-RU" sz="1800" dirty="0" smtClean="0"/>
              <a:t>профилактические медицинские осмотры обучающихся в общеобразовательных организациях и профессиональных образовательных организациях, а также образовательных организациях высшего образования.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лако 5"/>
          <p:cNvSpPr/>
          <p:nvPr/>
        </p:nvSpPr>
        <p:spPr>
          <a:xfrm>
            <a:off x="685800" y="0"/>
            <a:ext cx="7315200" cy="1600200"/>
          </a:xfrm>
          <a:prstGeom prst="clou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22531" name="Заголовок 1"/>
          <p:cNvSpPr>
            <a:spLocks noGrp="1"/>
          </p:cNvSpPr>
          <p:nvPr>
            <p:ph type="title"/>
          </p:nvPr>
        </p:nvSpPr>
        <p:spPr>
          <a:xfrm>
            <a:off x="301625" y="228600"/>
            <a:ext cx="8540750" cy="762000"/>
          </a:xfrm>
        </p:spPr>
        <p:txBody>
          <a:bodyPr/>
          <a:lstStyle/>
          <a:p>
            <a:r>
              <a:rPr lang="ru-RU" altLang="ru-RU" smtClean="0">
                <a:solidFill>
                  <a:srgbClr val="FF0000"/>
                </a:solidFill>
              </a:rPr>
              <a:t>Семантические связи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301625" y="1295400"/>
          <a:ext cx="8540750" cy="48037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52400"/>
            <a:ext cx="8540750" cy="6324600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b="1" dirty="0" smtClean="0">
              <a:latin typeface="Arial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b="1" dirty="0" smtClean="0">
              <a:latin typeface="Arial" charset="0"/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000" b="1" dirty="0" smtClean="0">
                <a:latin typeface="Arial" charset="0"/>
              </a:rPr>
              <a:t>   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1. Состав базовых потребностей</a:t>
            </a:r>
            <a:r>
              <a:rPr lang="ru-RU" alt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dirty="0" smtClean="0">
              <a:latin typeface="Arial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000" dirty="0" smtClean="0">
                <a:latin typeface="Arial" charset="0"/>
              </a:rPr>
              <a:t>Содержание наиболее устойчивых и связанных с индивидуальными особенностями личности стремлений, интересов и увлечений: материальных, в отдыхе, в безопасности, коммуникативных, в превосходстве, познавательных, творческих, в достижении успеха и др. На </a:t>
            </a:r>
            <a:r>
              <a:rPr lang="ru-RU" altLang="ru-RU" sz="2000" b="1" dirty="0" smtClean="0">
                <a:solidFill>
                  <a:srgbClr val="7030A0"/>
                </a:solidFill>
                <a:latin typeface="Arial" charset="0"/>
              </a:rPr>
              <a:t>базовые потребности </a:t>
            </a:r>
            <a:r>
              <a:rPr lang="ru-RU" altLang="ru-RU" sz="2000" dirty="0" smtClean="0">
                <a:latin typeface="Arial" charset="0"/>
              </a:rPr>
              <a:t>указывают понятия, которые обозначены </a:t>
            </a:r>
            <a:r>
              <a:rPr lang="ru-RU" altLang="ru-RU" sz="2000" dirty="0" smtClean="0">
                <a:solidFill>
                  <a:srgbClr val="7030A0"/>
                </a:solidFill>
                <a:latin typeface="Arial" charset="0"/>
              </a:rPr>
              <a:t>первыми двумя самыми 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Arial" charset="0"/>
              </a:rPr>
              <a:t>привлекательными цветами</a:t>
            </a:r>
            <a:r>
              <a:rPr lang="ru-RU" altLang="ru-RU" sz="2000" dirty="0" smtClean="0">
                <a:solidFill>
                  <a:srgbClr val="7030A0"/>
                </a:solidFill>
                <a:latin typeface="Arial" charset="0"/>
              </a:rPr>
              <a:t>,</a:t>
            </a:r>
            <a:r>
              <a:rPr lang="ru-RU" altLang="ru-RU" sz="2000" dirty="0" smtClean="0">
                <a:latin typeface="Arial" charset="0"/>
              </a:rPr>
              <a:t> либо оцениваются теми же цветами, что и </a:t>
            </a:r>
            <a:r>
              <a:rPr lang="ru-RU" altLang="ru-RU" sz="2000" dirty="0" smtClean="0">
                <a:solidFill>
                  <a:srgbClr val="7030A0"/>
                </a:solidFill>
                <a:latin typeface="Arial" charset="0"/>
              </a:rPr>
              <a:t>понятия:</a:t>
            </a:r>
            <a:r>
              <a:rPr lang="ru-RU" altLang="ru-RU" sz="2000" b="1" i="1" dirty="0" smtClean="0">
                <a:solidFill>
                  <a:srgbClr val="7030A0"/>
                </a:solidFill>
                <a:latin typeface="Arial" charset="0"/>
              </a:rPr>
              <a:t>«Мое увлечение» и «Интересное занятие».</a:t>
            </a:r>
            <a:r>
              <a:rPr lang="ru-RU" altLang="ru-RU" sz="2000" b="1" i="1" dirty="0" smtClean="0">
                <a:latin typeface="Arial" charset="0"/>
              </a:rPr>
              <a:t> </a:t>
            </a:r>
            <a:r>
              <a:rPr lang="ru-RU" altLang="ru-RU" sz="2000" dirty="0" smtClean="0">
                <a:latin typeface="Arial" charset="0"/>
              </a:rPr>
              <a:t>То есть, все, что обозначено самым приятным цветом, нравится </a:t>
            </a:r>
            <a:r>
              <a:rPr lang="ru-RU" altLang="ru-RU" sz="2000" dirty="0" smtClean="0">
                <a:latin typeface="Arial" charset="0"/>
              </a:rPr>
              <a:t>обследуемому</a:t>
            </a:r>
            <a:r>
              <a:rPr lang="ru-RU" altLang="ru-RU" sz="2000" dirty="0" smtClean="0">
                <a:latin typeface="Arial" charset="0"/>
              </a:rPr>
              <a:t>, </a:t>
            </a:r>
            <a:r>
              <a:rPr lang="ru-RU" altLang="ru-RU" sz="2000" dirty="0" smtClean="0">
                <a:latin typeface="Arial" charset="0"/>
              </a:rPr>
              <a:t>и все, что связано с интересным занятием и увлечением, воспринимается им как интересное и увлекательное. В том случае, когда самым привлекательным цветом почти ничего не обозначено, а с интересным занятием и увлечением мало что связано, можно предположить, что </a:t>
            </a:r>
            <a:r>
              <a:rPr lang="ru-RU" altLang="ru-RU" sz="2000" smtClean="0">
                <a:latin typeface="Arial" charset="0"/>
              </a:rPr>
              <a:t>оюследуемому</a:t>
            </a:r>
            <a:r>
              <a:rPr lang="ru-RU" altLang="ru-RU" sz="2000" smtClean="0">
                <a:latin typeface="Arial" charset="0"/>
              </a:rPr>
              <a:t> </a:t>
            </a:r>
            <a:r>
              <a:rPr lang="ru-RU" altLang="ru-RU" sz="2000" dirty="0" smtClean="0">
                <a:latin typeface="Arial" charset="0"/>
              </a:rPr>
              <a:t>в жизни мало что нравится, а его интересы и увлечения в значительной мере утрачены.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685800"/>
            <a:ext cx="8540750" cy="5413375"/>
          </a:xfrm>
        </p:spPr>
        <p:txBody>
          <a:bodyPr>
            <a:normAutofit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b="1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2. Состав актуальных потребностей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000" b="1" u="sng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400" dirty="0" smtClean="0"/>
              <a:t>Определяют чем человек озабочен, на чем он сосредоточен, о чем думает и что вынужден делать в настоящее время под влиянием ситуации, внешних обстоятельств. На актуальные потребности указывают понятия, обозначенные тем же цветом, что и понятие </a:t>
            </a:r>
            <a:r>
              <a:rPr lang="ru-RU" altLang="ru-RU" sz="2400" b="1" i="1" dirty="0" smtClean="0"/>
              <a:t>«Мое настоящее», «Какой (</a:t>
            </a:r>
            <a:r>
              <a:rPr lang="ru-RU" altLang="ru-RU" sz="2400" b="1" i="1" dirty="0" err="1" smtClean="0"/>
              <a:t>ая</a:t>
            </a:r>
            <a:r>
              <a:rPr lang="ru-RU" altLang="ru-RU" sz="2400" b="1" i="1" dirty="0" smtClean="0"/>
              <a:t>) Я на самом деле».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sz="24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altLang="ru-RU" sz="20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r>
              <a:rPr lang="ru-RU" altLang="ru-RU" sz="2400" b="1" dirty="0" smtClean="0">
                <a:solidFill>
                  <a:schemeClr val="accent1">
                    <a:lumMod val="75000"/>
                  </a:schemeClr>
                </a:solidFill>
              </a:rPr>
              <a:t>      3. Отношение к ПАВ.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Arial" charset="0"/>
              <a:buNone/>
              <a:defRPr/>
            </a:pPr>
            <a:endParaRPr lang="ru-RU" altLang="ru-RU" sz="24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400" dirty="0" smtClean="0"/>
              <a:t>Отмечаем какими цветами обозначены слова и с какими  семантическими  связями соотносятся. (ассоциации)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1625" y="533400"/>
            <a:ext cx="8540750" cy="5565775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ru-RU" altLang="ru-RU" sz="2400" dirty="0" smtClean="0"/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altLang="ru-RU" sz="2400" b="1" dirty="0" smtClean="0">
                <a:solidFill>
                  <a:schemeClr val="accent1"/>
                </a:solidFill>
              </a:rPr>
              <a:t>СБОР ДОПОЛНИТЕЛЬНОЙ ИНФОРМАЦИИ</a:t>
            </a:r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Групповая обработка включает в себя подсчет количества и процента учащихся класса, которые обозначали одним и тем же цветом различные пары понятий, образованных, с одной стороны, аспектами учебной деятельности (моя школа, мой друг, труд,  учеба), а с другой стороны – позитивными и негативными чувствами (радость, интерес, увлечение, грусть, обида, страх).</a:t>
            </a:r>
          </a:p>
          <a:p>
            <a:pPr>
              <a:lnSpc>
                <a:spcPct val="90000"/>
              </a:lnSpc>
            </a:pPr>
            <a:r>
              <a:rPr lang="ru-RU" altLang="ru-RU" sz="2400" dirty="0" smtClean="0"/>
              <a:t> Например, подсчитывалось, какой процент учеников данного класса считает, что «учеба» – это «радость» (то есть, указанные понятия относятся к одной группе, обозначены одинаковым цветом), а какой процент учащихся относит к одной группе «учебу» и «страх» </a:t>
            </a:r>
          </a:p>
          <a:p>
            <a:pPr>
              <a:lnSpc>
                <a:spcPct val="90000"/>
              </a:lnSpc>
            </a:pPr>
            <a:endParaRPr lang="ru-RU" alt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/>
        </p:nvGraphicFramePr>
        <p:xfrm>
          <a:off x="685800" y="1766887"/>
          <a:ext cx="7848600" cy="4405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685800"/>
            <a:ext cx="8229600" cy="990600"/>
          </a:xfrm>
        </p:spPr>
        <p:txBody>
          <a:bodyPr/>
          <a:lstStyle/>
          <a:p>
            <a:r>
              <a:rPr lang="ru-RU" dirty="0" smtClean="0"/>
              <a:t>Рейтинг привлекательности ПАВ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/>
        </p:nvGraphicFramePr>
        <p:xfrm>
          <a:off x="251520" y="1571612"/>
          <a:ext cx="8424936" cy="52863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692150"/>
            <a:ext cx="8229600" cy="1081088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b="1" dirty="0" smtClean="0"/>
              <a:t>Жизненные ценности и приоритеты подростков (базовые потребности)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</a:rPr>
              <a:t>НАШИ КОНТАКТЫ: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Char char="•"/>
              <a:defRPr/>
            </a:pPr>
            <a:r>
              <a:rPr lang="ru-RU" dirty="0" smtClean="0"/>
              <a:t>Сайт ГАУЗ «ООКНД» 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dirty="0" smtClean="0"/>
              <a:t>				</a:t>
            </a:r>
            <a:r>
              <a:rPr lang="en-US" dirty="0" smtClean="0">
                <a:hlinkClick r:id="rId2"/>
              </a:rPr>
              <a:t>http://www.narko56.ru/</a:t>
            </a:r>
            <a:endParaRPr lang="ru-RU" dirty="0" smtClean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endParaRPr lang="ru-RU" dirty="0"/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dirty="0" smtClean="0"/>
              <a:t>Телефоны: 8 (3532)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57 - 24 - 68 </a:t>
            </a:r>
            <a:r>
              <a:rPr lang="ru-RU" dirty="0" smtClean="0"/>
              <a:t>– детско-подростковая служба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56 - 91 - 36 </a:t>
            </a:r>
            <a:r>
              <a:rPr lang="ru-RU" dirty="0" smtClean="0"/>
              <a:t>– отдел профилактики</a:t>
            </a:r>
          </a:p>
          <a:p>
            <a:pPr marL="0" indent="0" fontAlgn="auto">
              <a:spcAft>
                <a:spcPts val="0"/>
              </a:spcAft>
              <a:buClr>
                <a:schemeClr val="accent3"/>
              </a:buClr>
              <a:buFont typeface="Arial" panose="020B0604020202020204" pitchFamily="34" charset="0"/>
              <a:buNone/>
              <a:defRPr/>
            </a:pPr>
            <a:r>
              <a:rPr lang="ru-RU" b="1" dirty="0" smtClean="0">
                <a:solidFill>
                  <a:srgbClr val="0070C0"/>
                </a:solidFill>
              </a:rPr>
              <a:t>57 - 26 - 26 </a:t>
            </a:r>
            <a:r>
              <a:rPr lang="ru-RU" dirty="0" smtClean="0"/>
              <a:t>– телефон Доверия (психологическая лаборатория)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142875" y="357188"/>
            <a:ext cx="8786813" cy="1571625"/>
          </a:xfrm>
        </p:spPr>
        <p:txBody>
          <a:bodyPr/>
          <a:lstStyle/>
          <a:p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b="1" smtClean="0"/>
              <a:t>Приказ Министерства образования и науки РФ от 16 июня 2014 г. № 658 “Об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образования”</a:t>
            </a:r>
            <a:r>
              <a:rPr lang="ru-RU" sz="1600" smtClean="0"/>
              <a:t/>
            </a:r>
            <a:br>
              <a:rPr lang="ru-RU" sz="1600" smtClean="0"/>
            </a:br>
            <a:endParaRPr lang="ru-RU" sz="160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1500188"/>
            <a:ext cx="8715375" cy="4857750"/>
          </a:xfrm>
        </p:spPr>
        <p:txBody>
          <a:bodyPr>
            <a:normAutofit fontScale="85000" lnSpcReduction="20000"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b="1" cap="all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b="1" cap="all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b="1" cap="all" dirty="0" smtClean="0"/>
              <a:t>ОБЗОР ДОКУМЕНТА</a:t>
            </a:r>
            <a:endParaRPr lang="ru-RU" sz="1600" dirty="0" smtClean="0"/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Утвержден Порядок проведения социально-психологического тестирования обучающихся в образовательных организациях (общеобразовательных, профессиональных образовательных, высшего образования).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Тестирование направлено на раннее выявление немедицинского потребления наркотических средств и психотропных веществ. Оно проводится в соответствии с распорядительным актом руководителя организации.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Для обучающихся, достигших возраста 15 лет, необходимо их письменное согласие, для лиц младше - согласие одного из родителей или иного законного представителя. Согласия хранятся в течение года.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Руководитель создает комиссию, обеспечивающую организационно-техническое сопровождение тестирования, и утверждает ее состав из числа работников организации.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При тестировании в каждой аудитории присутствует член комиссии. Допускается присутствие в качестве наблюдателей родителей (законных представителей) участников.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Каждый участник имеет право в любое время отказаться от тестирования, известив об этом члена Комиссии.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Руководитель в 3-дневный срок обеспечивает направление акта передачи результатов тестирования в орган власти региона в сфере образования.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1600" dirty="0" smtClean="0"/>
              <a:t>Данным органам рекомендовано формировать календарный план тестирований, обрабатывать и анализировать результаты в период до 30 дней, составлять акт результатов, передавать его в орган власти региона в сфере охраны здоровья для планирования дополнительных профилактических мер.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sz="1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</p:nvPr>
        </p:nvGraphicFramePr>
        <p:xfrm>
          <a:off x="-4550" y="-152400"/>
          <a:ext cx="7624550" cy="3233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Схема 4"/>
          <p:cNvGraphicFramePr/>
          <p:nvPr/>
        </p:nvGraphicFramePr>
        <p:xfrm>
          <a:off x="1066800" y="3048000"/>
          <a:ext cx="8458200" cy="381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220" name="Группа 5"/>
          <p:cNvGrpSpPr>
            <a:grpSpLocks/>
          </p:cNvGrpSpPr>
          <p:nvPr/>
        </p:nvGrpSpPr>
        <p:grpSpPr bwMode="auto">
          <a:xfrm rot="2766848">
            <a:off x="6123781" y="4121944"/>
            <a:ext cx="593725" cy="325438"/>
            <a:chOff x="4708590" y="533210"/>
            <a:chExt cx="471216" cy="283892"/>
          </a:xfrm>
        </p:grpSpPr>
        <p:sp>
          <p:nvSpPr>
            <p:cNvPr id="7" name="Стрелка вправо 6"/>
            <p:cNvSpPr/>
            <p:nvPr/>
          </p:nvSpPr>
          <p:spPr>
            <a:xfrm rot="19981877">
              <a:off x="4707665" y="531271"/>
              <a:ext cx="471216" cy="283891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Стрелка вправо 4"/>
            <p:cNvSpPr/>
            <p:nvPr/>
          </p:nvSpPr>
          <p:spPr>
            <a:xfrm rot="19981877">
              <a:off x="4711917" y="609141"/>
              <a:ext cx="386801" cy="1689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0" tIns="0" rIns="0" bIns="0" spcCol="1270" anchor="ctr"/>
            <a:lstStyle/>
            <a:p>
              <a:pPr algn="ctr" defTabSz="233363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525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Grp="1" noRot="1" noChangeArrowheads="1"/>
          </p:cNvSpPr>
          <p:nvPr>
            <p:ph idx="4294967295"/>
          </p:nvPr>
        </p:nvSpPr>
        <p:spPr>
          <a:xfrm>
            <a:off x="533400" y="685800"/>
            <a:ext cx="8610600" cy="521176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b="1" i="1" smtClean="0">
              <a:solidFill>
                <a:schemeClr val="hlink"/>
              </a:solidFill>
            </a:endParaRPr>
          </a:p>
          <a:p>
            <a:pPr>
              <a:buFont typeface="Arial" charset="0"/>
              <a:buNone/>
            </a:pPr>
            <a:endParaRPr lang="ru-RU" altLang="ru-RU" b="1" i="1" smtClean="0">
              <a:solidFill>
                <a:schemeClr val="hlink"/>
              </a:solidFill>
            </a:endParaRPr>
          </a:p>
          <a:p>
            <a:pPr algn="ctr">
              <a:buFont typeface="Arial" charset="0"/>
              <a:buNone/>
            </a:pPr>
            <a:r>
              <a:rPr lang="ru-RU" altLang="ru-RU" sz="6000" b="1" i="1" smtClean="0">
                <a:solidFill>
                  <a:schemeClr val="hlink"/>
                </a:solidFill>
              </a:rPr>
              <a:t>СПЕЦИФИКА МЕТОДИКИ ЦВЕТОВЫХ МЕТАФОР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8600" y="609600"/>
            <a:ext cx="8610600" cy="2743200"/>
          </a:xfrm>
        </p:spPr>
        <p:txBody>
          <a:bodyPr/>
          <a:lstStyle/>
          <a:p>
            <a:pPr marL="365760" indent="-256032" algn="ctr" fontAlgn="auto">
              <a:spcAft>
                <a:spcPts val="0"/>
              </a:spcAft>
              <a:defRPr/>
            </a:pPr>
            <a:r>
              <a:rPr lang="ru-RU" altLang="ru-RU" sz="3600" b="1" dirty="0" smtClean="0"/>
              <a:t>Соломин И.Л.</a:t>
            </a:r>
            <a:br>
              <a:rPr lang="ru-RU" altLang="ru-RU" sz="3600" b="1" dirty="0" smtClean="0"/>
            </a:br>
            <a:r>
              <a:rPr lang="ru-RU" altLang="ru-RU" sz="3600" b="1" dirty="0" err="1" smtClean="0"/>
              <a:t>Психосемантическая</a:t>
            </a:r>
            <a:r>
              <a:rPr lang="ru-RU" altLang="ru-RU" sz="3600" b="1" dirty="0" smtClean="0"/>
              <a:t> диагностика скрытой мотивации. (Госстандарт России, С-Петербург, 2001г, ИМАТОН)</a:t>
            </a:r>
            <a:r>
              <a:rPr lang="ru-RU" altLang="ru-RU" sz="3200" dirty="0" smtClean="0"/>
              <a:t/>
            </a:r>
            <a:br>
              <a:rPr lang="ru-RU" altLang="ru-RU" sz="3200" dirty="0" smtClean="0"/>
            </a:br>
            <a:endParaRPr lang="ru-RU" sz="3200" dirty="0"/>
          </a:p>
        </p:txBody>
      </p:sp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457200" y="3048000"/>
            <a:ext cx="8229600" cy="3525838"/>
          </a:xfrm>
        </p:spPr>
        <p:txBody>
          <a:bodyPr>
            <a:normAutofit/>
          </a:bodyPr>
          <a:lstStyle/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3900" dirty="0" smtClean="0">
              <a:solidFill>
                <a:schemeClr val="tx2"/>
              </a:solidFill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altLang="ru-RU" dirty="0" smtClean="0"/>
              <a:t> </a:t>
            </a:r>
            <a:r>
              <a:rPr lang="ru-RU" altLang="ru-RU" sz="3200" dirty="0" smtClean="0"/>
              <a:t>МЦМ представляет собой модифицированный вариант ЦТО (диагностика эмоционального отношения человека к значимым для него людям).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ru-RU" altLang="ru-RU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838200"/>
            <a:ext cx="8229600" cy="533400"/>
          </a:xfrm>
        </p:spPr>
        <p:txBody>
          <a:bodyPr/>
          <a:lstStyle/>
          <a:p>
            <a:r>
              <a:rPr lang="ru-RU" dirty="0" smtClean="0"/>
              <a:t>Специфика МЦМ</a:t>
            </a:r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821238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ru-RU" dirty="0" smtClean="0"/>
              <a:t>МЦМ не опирается на стандартный психологический смысл цветов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В МЦМ обозначение различных понятий одним цветом является косвенным показателем их субъективного сходства</a:t>
            </a:r>
          </a:p>
          <a:p>
            <a:pPr>
              <a:buFont typeface="Wingdings" pitchFamily="2" charset="2"/>
              <a:buChar char="Ø"/>
            </a:pPr>
            <a:endParaRPr lang="ru-RU" dirty="0" smtClean="0"/>
          </a:p>
          <a:p>
            <a:pPr>
              <a:buFont typeface="Wingdings" pitchFamily="2" charset="2"/>
              <a:buChar char="Ø"/>
            </a:pPr>
            <a:r>
              <a:rPr lang="ru-RU" dirty="0" smtClean="0"/>
              <a:t>МЦМ может проводиться как в индивидуальной, так и в групповой формах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228600" y="152400"/>
            <a:ext cx="8686800" cy="6324600"/>
          </a:xfrm>
        </p:spPr>
        <p:txBody>
          <a:bodyPr rtlCol="0">
            <a:normAutofit lnSpcReduction="10000"/>
          </a:bodyPr>
          <a:lstStyle/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2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Методика цветовых метафор представляет собой экспресс – вариант диагностики мотивации и отношений к различным занятиям, людям и событиям, основанный на обозначении ряда понятий с помощью стандартного набора цветовых стимулов, а также позволяет выявлять потребности и мотивы человека, содержание его представлений и переживаний.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2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 Измерять  осознанные и неосознаваемые отношения, определять побуждения к конкретным видам деятельности.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2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В отличие от традиционных психологических тестов и анкет, позволяющих получить ответы на вопросы: как человек ведет себя в разных ситуациях, что он говорит о себе и других людях, методика цветовых метафор, дает возможность узнать, что человек думает и чувствует, то есть, ориентирована на выявление содержания и структуры сознания и бессознательного. </a:t>
            </a:r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sz="2200" dirty="0" smtClean="0"/>
          </a:p>
          <a:p>
            <a:pPr marL="365760" indent="-256032" fontAlgn="auto">
              <a:lnSpc>
                <a:spcPct val="9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sz="2200" dirty="0" smtClean="0"/>
              <a:t>Требует  значительно меньших временных затрат (10-15 минут), позволяет работать с детьми, начиная с младшего школьного возраста.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4075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altLang="ru-RU" sz="3200" b="1" i="1" smtClean="0"/>
              <a:t>Особенности методики цветовых метафор</a:t>
            </a:r>
          </a:p>
        </p:txBody>
      </p:sp>
      <p:sp>
        <p:nvSpPr>
          <p:cNvPr id="12291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304800" y="1219200"/>
            <a:ext cx="8540750" cy="5181600"/>
          </a:xfrm>
        </p:spPr>
        <p:txBody>
          <a:bodyPr>
            <a:normAutofit lnSpcReduction="10000"/>
          </a:bodyPr>
          <a:lstStyle/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None/>
              <a:defRPr/>
            </a:pPr>
            <a:endParaRPr lang="ru-RU" altLang="ru-RU" sz="21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altLang="ru-RU" sz="21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100" dirty="0" smtClean="0"/>
              <a:t>       Методика цветовых метафор может использоваться не только для выявления отношений к различным людям, но и для определения мотивов различных видов деятельности. 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altLang="ru-RU" sz="21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100" dirty="0" smtClean="0"/>
              <a:t>       Обследование по методике цветовых метафор может проводиться  для выявления отношения к психоактивным веществам.  Может использоваться как метод раннего выявления отношения к ПАВ.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altLang="ru-RU" sz="21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100" dirty="0" smtClean="0"/>
              <a:t>       В настоящее время методика цветовых метафор используется психологами, психотерапевтами, врачами, педагогами, социологами, политологами, </a:t>
            </a:r>
            <a:r>
              <a:rPr lang="ru-RU" altLang="ru-RU" sz="2100" dirty="0" err="1" smtClean="0"/>
              <a:t>маркетологами</a:t>
            </a:r>
            <a:r>
              <a:rPr lang="ru-RU" altLang="ru-RU" sz="2100" dirty="0" smtClean="0"/>
              <a:t>, менеджерами.</a:t>
            </a:r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endParaRPr lang="ru-RU" altLang="ru-RU" sz="2100" dirty="0" smtClean="0"/>
          </a:p>
          <a:p>
            <a:pPr marL="365760" indent="-256032" fontAlgn="auto">
              <a:lnSpc>
                <a:spcPct val="80000"/>
              </a:lnSpc>
              <a:spcAft>
                <a:spcPts val="0"/>
              </a:spcAft>
              <a:buClr>
                <a:schemeClr val="accent3"/>
              </a:buClr>
              <a:buFont typeface="Wingdings" pitchFamily="2" charset="2"/>
              <a:buChar char="Ø"/>
              <a:defRPr/>
            </a:pPr>
            <a:r>
              <a:rPr lang="ru-RU" altLang="ru-RU" sz="2100" dirty="0" smtClean="0"/>
              <a:t>Для диагностики мотивов и отношений необходимо определённым образом подобрать понятия, которые затем будут предъявляться испытуемому.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664</TotalTime>
  <Words>1329</Words>
  <Application>Microsoft Office PowerPoint</Application>
  <PresentationFormat>Экран (4:3)</PresentationFormat>
  <Paragraphs>201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Городская</vt:lpstr>
      <vt:lpstr>Использование Методики цветовых метафор для диагностики скрытых мотивов    Зав. психологической лабораторией  Данильчук В.В.</vt:lpstr>
      <vt:lpstr>Федеральный закон Российской Федерации от 7 июня 2013 г. N 120-ФЗ "О внесении изменений в отдельные законодательные акты Российской Федерации по вопросам профилактики незаконного потребления наркотических средств и психотропных веществ"</vt:lpstr>
      <vt:lpstr> Приказ Министерства образования и науки РФ от 16 июня 2014 г. № 658 “Об утверждении Порядка проведения социально-психологического тестирования лиц, обучающихся в общеобразовательных организациях и профессиональных образовательных организациях, а также в образовательных организациях высшего образования” </vt:lpstr>
      <vt:lpstr>Слайд 4</vt:lpstr>
      <vt:lpstr>Слайд 5</vt:lpstr>
      <vt:lpstr>Соломин И.Л. Психосемантическая диагностика скрытой мотивации. (Госстандарт России, С-Петербург, 2001г, ИМАТОН) </vt:lpstr>
      <vt:lpstr>Специфика МЦМ</vt:lpstr>
      <vt:lpstr>Слайд 8</vt:lpstr>
      <vt:lpstr>Особенности методики цветовых метафор</vt:lpstr>
      <vt:lpstr>Процедура проведения методики </vt:lpstr>
      <vt:lpstr>Слайд 11</vt:lpstr>
      <vt:lpstr>Слайд 12</vt:lpstr>
      <vt:lpstr>Слайд 13</vt:lpstr>
      <vt:lpstr>Обработка полученных данных</vt:lpstr>
      <vt:lpstr>Слайд 15</vt:lpstr>
      <vt:lpstr>Слайд 16</vt:lpstr>
      <vt:lpstr>Обработка анкет</vt:lpstr>
      <vt:lpstr>Слайд 18</vt:lpstr>
      <vt:lpstr>Интерпретация результатов </vt:lpstr>
      <vt:lpstr>Семантические связи</vt:lpstr>
      <vt:lpstr>Слайд 21</vt:lpstr>
      <vt:lpstr>Слайд 22</vt:lpstr>
      <vt:lpstr>Слайд 23</vt:lpstr>
      <vt:lpstr>Рейтинг привлекательности ПАВ</vt:lpstr>
      <vt:lpstr>Жизненные ценности и приоритеты подростков (базовые потребности) </vt:lpstr>
      <vt:lpstr>НАШИ КОНТАКТЫ: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Илана</dc:creator>
  <cp:lastModifiedBy>User</cp:lastModifiedBy>
  <cp:revision>55</cp:revision>
  <cp:lastPrinted>2015-11-03T04:51:47Z</cp:lastPrinted>
  <dcterms:created xsi:type="dcterms:W3CDTF">2013-09-11T06:23:53Z</dcterms:created>
  <dcterms:modified xsi:type="dcterms:W3CDTF">2017-11-07T06:44:25Z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