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sldIdLst>
    <p:sldId id="256" r:id="rId2"/>
    <p:sldId id="260" r:id="rId3"/>
    <p:sldId id="266" r:id="rId4"/>
    <p:sldId id="267" r:id="rId5"/>
    <p:sldId id="268" r:id="rId6"/>
    <p:sldId id="269" r:id="rId7"/>
    <p:sldId id="270" r:id="rId8"/>
    <p:sldId id="274" r:id="rId9"/>
    <p:sldId id="275" r:id="rId10"/>
    <p:sldId id="257" r:id="rId11"/>
    <p:sldId id="272" r:id="rId12"/>
    <p:sldId id="273" r:id="rId13"/>
    <p:sldId id="261" r:id="rId14"/>
    <p:sldId id="265" r:id="rId15"/>
    <p:sldId id="264" r:id="rId16"/>
    <p:sldId id="271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&#1044;&#1054;&#1050;&#1051;&#1040;&#1044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esktop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T-N65U\Elements\&#1054;&#1053;&#1044;\Desktop\&#1044;&#1054;&#1050;&#1051;&#1040;&#1044;\&#1050;&#1085;&#1080;&#1075;&#1072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2131728"/>
        <c:axId val="62132288"/>
      </c:barChart>
      <c:catAx>
        <c:axId val="621317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  <c:crossAx val="62132288"/>
        <c:crosses val="autoZero"/>
        <c:auto val="1"/>
        <c:lblAlgn val="ctr"/>
        <c:lblOffset val="100"/>
        <c:noMultiLvlLbl val="0"/>
      </c:catAx>
      <c:valAx>
        <c:axId val="62132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1317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Лист1!$J$5:$O$5</c:f>
              <c:strCache>
                <c:ptCount val="6"/>
                <c:pt idx="0">
                  <c:v>синтетические катиноны</c:v>
                </c:pt>
                <c:pt idx="1">
                  <c:v>опиаты и их аналоги</c:v>
                </c:pt>
                <c:pt idx="2">
                  <c:v>растительные каннабиноиды </c:v>
                </c:pt>
                <c:pt idx="3">
                  <c:v>барбитураты</c:v>
                </c:pt>
                <c:pt idx="4">
                  <c:v>синтетические каннабимиметики</c:v>
                </c:pt>
                <c:pt idx="5">
                  <c:v>другие веществ</c:v>
                </c:pt>
              </c:strCache>
            </c:strRef>
          </c:cat>
          <c:val>
            <c:numRef>
              <c:f>Лист1!$J$6:$O$6</c:f>
              <c:numCache>
                <c:formatCode>General</c:formatCode>
                <c:ptCount val="6"/>
                <c:pt idx="0">
                  <c:v>50.71</c:v>
                </c:pt>
                <c:pt idx="1">
                  <c:v>19.45</c:v>
                </c:pt>
                <c:pt idx="2">
                  <c:v>14.83</c:v>
                </c:pt>
                <c:pt idx="3">
                  <c:v>6.53</c:v>
                </c:pt>
                <c:pt idx="4">
                  <c:v>5.74</c:v>
                </c:pt>
                <c:pt idx="5">
                  <c:v>2.74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409888"/>
        <c:axId val="136410448"/>
      </c:barChart>
      <c:catAx>
        <c:axId val="136409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6410448"/>
        <c:crosses val="autoZero"/>
        <c:auto val="1"/>
        <c:lblAlgn val="ctr"/>
        <c:lblOffset val="100"/>
        <c:noMultiLvlLbl val="0"/>
      </c:catAx>
      <c:valAx>
        <c:axId val="1364104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364098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Лист1!$J$101:$O$101</c:f>
              <c:strCache>
                <c:ptCount val="6"/>
                <c:pt idx="0">
                  <c:v>синтетические катиноны</c:v>
                </c:pt>
                <c:pt idx="1">
                  <c:v>барбитураты</c:v>
                </c:pt>
                <c:pt idx="2">
                  <c:v>растительные каннабиноиды </c:v>
                </c:pt>
                <c:pt idx="3">
                  <c:v>синтетические каннабимиметики</c:v>
                </c:pt>
                <c:pt idx="4">
                  <c:v>опиаты и их аналоги</c:v>
                </c:pt>
                <c:pt idx="5">
                  <c:v>другие веществ</c:v>
                </c:pt>
              </c:strCache>
            </c:strRef>
          </c:cat>
          <c:val>
            <c:numRef>
              <c:f>Лист1!$J$102:$O$102</c:f>
              <c:numCache>
                <c:formatCode>General</c:formatCode>
                <c:ptCount val="6"/>
                <c:pt idx="0">
                  <c:v>35.630000000000003</c:v>
                </c:pt>
                <c:pt idx="1">
                  <c:v>31.45</c:v>
                </c:pt>
                <c:pt idx="2">
                  <c:v>16.59</c:v>
                </c:pt>
                <c:pt idx="3">
                  <c:v>5.71</c:v>
                </c:pt>
                <c:pt idx="4">
                  <c:v>4.53</c:v>
                </c:pt>
                <c:pt idx="5">
                  <c:v>6.09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413248"/>
        <c:axId val="136413808"/>
      </c:barChart>
      <c:catAx>
        <c:axId val="136413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6413808"/>
        <c:crosses val="autoZero"/>
        <c:auto val="1"/>
        <c:lblAlgn val="ctr"/>
        <c:lblOffset val="100"/>
        <c:noMultiLvlLbl val="0"/>
      </c:catAx>
      <c:valAx>
        <c:axId val="1364138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ru-RU">
                    <a:solidFill>
                      <a:schemeClr val="bg1"/>
                    </a:solidFill>
                  </a:rPr>
                  <a:t>%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64132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92592592592587E-3"/>
          <c:y val="0"/>
          <c:w val="0.97376543209876543"/>
          <c:h val="0.94673725530878905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6416048"/>
        <c:axId val="136794192"/>
      </c:barChart>
      <c:catAx>
        <c:axId val="136416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</a:defRPr>
            </a:pPr>
            <a:endParaRPr lang="ru-RU"/>
          </a:p>
        </c:txPr>
        <c:crossAx val="136794192"/>
        <c:crosses val="autoZero"/>
        <c:auto val="1"/>
        <c:lblAlgn val="ctr"/>
        <c:lblOffset val="100"/>
        <c:noMultiLvlLbl val="0"/>
      </c:catAx>
      <c:valAx>
        <c:axId val="136794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6416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Лист1!$J$67:$N$67</c:f>
              <c:strCache>
                <c:ptCount val="5"/>
                <c:pt idx="0">
                  <c:v>синтетические катиноны</c:v>
                </c:pt>
                <c:pt idx="1">
                  <c:v>растительные каннабиноиды </c:v>
                </c:pt>
                <c:pt idx="2">
                  <c:v>синтетические каннабимиметики</c:v>
                </c:pt>
                <c:pt idx="3">
                  <c:v>барбитураты</c:v>
                </c:pt>
                <c:pt idx="4">
                  <c:v>опиаты и их аналоги</c:v>
                </c:pt>
              </c:strCache>
            </c:strRef>
          </c:cat>
          <c:val>
            <c:numRef>
              <c:f>Лист1!$J$68:$N$68</c:f>
              <c:numCache>
                <c:formatCode>General</c:formatCode>
                <c:ptCount val="5"/>
                <c:pt idx="0">
                  <c:v>39.590000000000003</c:v>
                </c:pt>
                <c:pt idx="1">
                  <c:v>39.18</c:v>
                </c:pt>
                <c:pt idx="2">
                  <c:v>12.65</c:v>
                </c:pt>
                <c:pt idx="3">
                  <c:v>7.34</c:v>
                </c:pt>
                <c:pt idx="4">
                  <c:v>1.24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796432"/>
        <c:axId val="136796992"/>
      </c:barChart>
      <c:catAx>
        <c:axId val="13679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796992"/>
        <c:crosses val="autoZero"/>
        <c:auto val="1"/>
        <c:lblAlgn val="ctr"/>
        <c:lblOffset val="100"/>
        <c:noMultiLvlLbl val="0"/>
      </c:catAx>
      <c:valAx>
        <c:axId val="13679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6796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Лист1!$A$39:$G$39</c:f>
              <c:strCache>
                <c:ptCount val="7"/>
                <c:pt idx="0">
                  <c:v>синтетические катиноны</c:v>
                </c:pt>
                <c:pt idx="1">
                  <c:v>каннабиноиды растительные</c:v>
                </c:pt>
                <c:pt idx="2">
                  <c:v>опиаты и их аналоги</c:v>
                </c:pt>
                <c:pt idx="3">
                  <c:v>фенилалкиламины</c:v>
                </c:pt>
                <c:pt idx="4">
                  <c:v>тропикамид</c:v>
                </c:pt>
                <c:pt idx="5">
                  <c:v>синтетические каннабимиметики</c:v>
                </c:pt>
                <c:pt idx="6">
                  <c:v>другие вещества</c:v>
                </c:pt>
              </c:strCache>
            </c:strRef>
          </c:cat>
          <c:val>
            <c:numRef>
              <c:f>Лист1!$A$40:$G$40</c:f>
              <c:numCache>
                <c:formatCode>General</c:formatCode>
                <c:ptCount val="7"/>
                <c:pt idx="0">
                  <c:v>49.94</c:v>
                </c:pt>
                <c:pt idx="1">
                  <c:v>24.62</c:v>
                </c:pt>
                <c:pt idx="2">
                  <c:v>6.98</c:v>
                </c:pt>
                <c:pt idx="3">
                  <c:v>6.34</c:v>
                </c:pt>
                <c:pt idx="4">
                  <c:v>6.06</c:v>
                </c:pt>
                <c:pt idx="5">
                  <c:v>5.82</c:v>
                </c:pt>
                <c:pt idx="6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799792"/>
        <c:axId val="136800352"/>
      </c:barChart>
      <c:catAx>
        <c:axId val="136799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6800352"/>
        <c:crosses val="autoZero"/>
        <c:auto val="1"/>
        <c:lblAlgn val="ctr"/>
        <c:lblOffset val="100"/>
        <c:noMultiLvlLbl val="0"/>
      </c:catAx>
      <c:valAx>
        <c:axId val="1368003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ru-RU">
                    <a:solidFill>
                      <a:schemeClr val="bg1"/>
                    </a:solidFill>
                  </a:rPr>
                  <a:t>%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67997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Лист1!$J$41:$O$41</c:f>
              <c:strCache>
                <c:ptCount val="6"/>
                <c:pt idx="0">
                  <c:v>синтетические катиноны</c:v>
                </c:pt>
                <c:pt idx="1">
                  <c:v>синтетические каннабимиметики</c:v>
                </c:pt>
                <c:pt idx="2">
                  <c:v>растительные каннабиноиды </c:v>
                </c:pt>
                <c:pt idx="3">
                  <c:v>амфетамины </c:v>
                </c:pt>
                <c:pt idx="4">
                  <c:v>опиаты и их аналоги</c:v>
                </c:pt>
                <c:pt idx="5">
                  <c:v>фентанил</c:v>
                </c:pt>
              </c:strCache>
            </c:strRef>
          </c:cat>
          <c:val>
            <c:numRef>
              <c:f>Лист1!$J$42:$O$42</c:f>
              <c:numCache>
                <c:formatCode>General</c:formatCode>
                <c:ptCount val="6"/>
                <c:pt idx="0">
                  <c:v>45.71</c:v>
                </c:pt>
                <c:pt idx="1">
                  <c:v>29.29</c:v>
                </c:pt>
                <c:pt idx="2">
                  <c:v>14.83</c:v>
                </c:pt>
                <c:pt idx="3">
                  <c:v>6.02</c:v>
                </c:pt>
                <c:pt idx="4">
                  <c:v>2.3199999999999998</c:v>
                </c:pt>
                <c:pt idx="5">
                  <c:v>1.83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803152"/>
        <c:axId val="136803712"/>
      </c:barChart>
      <c:catAx>
        <c:axId val="13680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803712"/>
        <c:crosses val="autoZero"/>
        <c:auto val="1"/>
        <c:lblAlgn val="ctr"/>
        <c:lblOffset val="100"/>
        <c:noMultiLvlLbl val="0"/>
      </c:catAx>
      <c:valAx>
        <c:axId val="13680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>
                    <a:solidFill>
                      <a:schemeClr val="bg1"/>
                    </a:solidFill>
                  </a:rPr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68031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F99AC-A6B4-4950-9F25-36B6585992BF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6D9EC-9921-4868-BEC9-FF077EE0F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63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6D9EC-9921-4868-BEC9-FF077EE0FE0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013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4A80-202A-494B-B9E8-90674D4C35E0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D18B-AC6C-49B8-B576-06E477C5D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10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4A80-202A-494B-B9E8-90674D4C35E0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D18B-AC6C-49B8-B576-06E477C5D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4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4A80-202A-494B-B9E8-90674D4C35E0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D18B-AC6C-49B8-B576-06E477C5D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09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4A80-202A-494B-B9E8-90674D4C35E0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D18B-AC6C-49B8-B576-06E477C5D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61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4A80-202A-494B-B9E8-90674D4C35E0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D18B-AC6C-49B8-B576-06E477C5D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4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4A80-202A-494B-B9E8-90674D4C35E0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D18B-AC6C-49B8-B576-06E477C5D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58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4A80-202A-494B-B9E8-90674D4C35E0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D18B-AC6C-49B8-B576-06E477C5D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4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4A80-202A-494B-B9E8-90674D4C35E0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D18B-AC6C-49B8-B576-06E477C5D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01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4A80-202A-494B-B9E8-90674D4C35E0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D18B-AC6C-49B8-B576-06E477C5D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21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4A80-202A-494B-B9E8-90674D4C35E0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D18B-AC6C-49B8-B576-06E477C5D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90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4A80-202A-494B-B9E8-90674D4C35E0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6D18B-AC6C-49B8-B576-06E477C5D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25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F4A80-202A-494B-B9E8-90674D4C35E0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6D18B-AC6C-49B8-B576-06E477C5D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08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88640"/>
            <a:ext cx="5544616" cy="100811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ФГАУЗ «ООКНД» –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Орский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наркологический диспансер»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«Структура выявленных наркотических и психотропных веществ  по Оренбургской области и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отдельным регионам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Российской Федерации»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427984" y="4365104"/>
            <a:ext cx="396044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Врач КЛД к.м.н. Гордеева С.В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131840" y="5949280"/>
            <a:ext cx="295232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Оренбург 2017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96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выявленных наркотических и психотропных веществ по </a:t>
            </a:r>
            <a:r>
              <a:rPr lang="ru-RU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ФГАУЗ «ООКНД»- «ОНД» за 11 мес. 2017 г.</a:t>
            </a:r>
            <a:endParaRPr lang="ru-RU" sz="2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616583"/>
              </p:ext>
            </p:extLst>
          </p:nvPr>
        </p:nvGraphicFramePr>
        <p:xfrm>
          <a:off x="323528" y="1628800"/>
          <a:ext cx="836327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782411"/>
              </p:ext>
            </p:extLst>
          </p:nvPr>
        </p:nvGraphicFramePr>
        <p:xfrm>
          <a:off x="457200" y="1417638"/>
          <a:ext cx="8075240" cy="474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0875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Среди синтетических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катинонов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наиболее распространен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α-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пирролидинвалерофенон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α-PVP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синтетических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каннабимиметиков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лидером является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MDMB(N)-2201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втором месте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AB-FUBINACA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также были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выявлены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случаи употребления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XLR-II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Среди барбитуратов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лидером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частоте употребления является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фенобарбитал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12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672408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прочих веществ часто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выявлялись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никотин,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котинин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анальгин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втором месте примерно в равных долях были обнаружены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парацетамол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прокаин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напроксен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эфавиренз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М, ибупрофен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выявленных наркотических и психотропных веществ </a:t>
            </a:r>
            <a:r>
              <a:rPr lang="ru-RU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ГБУЗ ПК «Пермском краевом клиническом наркологическом диспансере» за 2016 г.</a:t>
            </a:r>
            <a:endParaRPr lang="ru-RU" sz="25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947559"/>
              </p:ext>
            </p:extLst>
          </p:nvPr>
        </p:nvGraphicFramePr>
        <p:xfrm>
          <a:off x="179512" y="1600200"/>
          <a:ext cx="8507288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707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33670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интетических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катиноны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были представлены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α-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пирролидинвалерофенон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α-PVP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Обнаружение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каннабиноидов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предполагало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выявление основного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метаболита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9-карбокси-11-нор-Δ9-тетрагидроканнабинола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Обнаруженные опиаты были представлены 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морфином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дезоморфином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92 % и 8 %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соответственно</a:t>
            </a:r>
            <a:endParaRPr lang="ru-RU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3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выявленных наркотических и психотропных веществ </a:t>
            </a:r>
            <a:r>
              <a:rPr lang="ru-RU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ГАУЗ</a:t>
            </a:r>
            <a:r>
              <a:rPr lang="ru-RU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«Областной </a:t>
            </a:r>
            <a:r>
              <a:rPr lang="ru-RU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наркологический </a:t>
            </a:r>
            <a:r>
              <a:rPr lang="ru-RU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диспансер"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г.Екатеринбург</a:t>
            </a:r>
            <a:r>
              <a:rPr lang="ru-RU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5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864311"/>
              </p:ext>
            </p:extLst>
          </p:nvPr>
        </p:nvGraphicFramePr>
        <p:xfrm>
          <a:off x="179388" y="1600200"/>
          <a:ext cx="8713787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59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619268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Синтетических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катиноны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были представлены</a:t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α-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пирролидинвалерофенон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α-PVP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Синтетические 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каннабимиметики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были представлены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производные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3-карбонилиндазола  —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MDMB(N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)-BZ-F  и  MDMB(N)-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2201</a:t>
            </a:r>
          </a:p>
          <a:p>
            <a:r>
              <a:rPr lang="ru-RU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Начиная  со  второй  половины  2016  года,    перечень  наркотических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средств  </a:t>
            </a:r>
            <a:r>
              <a:rPr lang="ru-RU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 психотропных  веществ,  обнаруживаемых  в  пробах </a:t>
            </a:r>
            <a:r>
              <a:rPr lang="ru-RU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освидетельствуемых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лиц,  был  дополнен  </a:t>
            </a:r>
            <a:r>
              <a:rPr lang="ru-RU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фентанилом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карфентанилом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96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0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выявленных наркотических и психотропных веществ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городах Тольятти, Жигулевск, Сызрань </a:t>
            </a:r>
            <a:b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2016 и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квартал 2017 г.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961494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607249"/>
              </p:ext>
            </p:extLst>
          </p:nvPr>
        </p:nvGraphicFramePr>
        <p:xfrm>
          <a:off x="179512" y="1484784"/>
          <a:ext cx="885698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86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Распространенность представителей группы синтетических </a:t>
            </a:r>
            <a:r>
              <a:rPr lang="ru-RU" sz="25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катинонов</a:t>
            </a:r>
            <a:endParaRPr lang="ru-RU" sz="25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442209"/>
              </p:ext>
            </p:extLst>
          </p:nvPr>
        </p:nvGraphicFramePr>
        <p:xfrm>
          <a:off x="457200" y="1600200"/>
          <a:ext cx="8291264" cy="4830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388"/>
                <a:gridCol w="3071244"/>
                <a:gridCol w="2072816"/>
                <a:gridCol w="2072816"/>
              </a:tblGrid>
              <a:tr h="956226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endParaRPr lang="ru-RU" sz="20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Вещество</a:t>
                      </a:r>
                      <a:endParaRPr lang="ru-RU" sz="20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</a:p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случаев </a:t>
                      </a:r>
                    </a:p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endParaRPr lang="ru-RU" sz="20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</a:p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случаев, % </a:t>
                      </a:r>
                    </a:p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endParaRPr lang="ru-RU" sz="20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62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α-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пирролидинвалерофенон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l-G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α-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PVP)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562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3,4-метилен-</a:t>
                      </a:r>
                    </a:p>
                    <a:p>
                      <a:pPr algn="ctr"/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диоксипировалерон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MDPV)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562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пировалерон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562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α-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пирролидин-</a:t>
                      </a:r>
                    </a:p>
                    <a:p>
                      <a:pPr algn="ctr"/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пентиотиофенон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l-G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α-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PVT)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576064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Среди  опиатов  и  его  аналогов  лидером  по  частоте  употребления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является 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дезоморфин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75,40 </a:t>
            </a:r>
            <a:r>
              <a:rPr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13,93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были выявлены опиаты, которые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распределелись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примерно  в равном количестве: 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кодеин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морфин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рацеметорфан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декстрометорфан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9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Среди барбитуратов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чаще всего был обнаружен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фенобарбитал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90 %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Отмечены  случаи  употребления 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этаминала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6 %,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тиопентала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3 %,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мефобарбитала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1 %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Распространенность представителей группы </a:t>
            </a:r>
            <a:r>
              <a:rPr lang="ru-RU" sz="25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спайсов</a:t>
            </a:r>
            <a:r>
              <a:rPr lang="ru-RU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(синтетических </a:t>
            </a:r>
            <a:r>
              <a:rPr lang="ru-RU" sz="25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каннабимиметиков</a:t>
            </a:r>
            <a:r>
              <a:rPr lang="ru-RU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680741"/>
              </p:ext>
            </p:extLst>
          </p:nvPr>
        </p:nvGraphicFramePr>
        <p:xfrm>
          <a:off x="457200" y="1600200"/>
          <a:ext cx="8291264" cy="4781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97"/>
                <a:gridCol w="3409735"/>
                <a:gridCol w="2072816"/>
                <a:gridCol w="2072816"/>
              </a:tblGrid>
              <a:tr h="1534409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endParaRPr lang="ru-RU" sz="20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Вещество</a:t>
                      </a:r>
                      <a:endParaRPr lang="ru-RU" sz="20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</a:p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случаев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</a:p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случаев, % </a:t>
                      </a:r>
                    </a:p>
                  </a:txBody>
                  <a:tcPr/>
                </a:tc>
              </a:tr>
              <a:tr h="811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AB-FUBINACA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1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ADB-CHMINACA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1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AB-CHMINACA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1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ADB-FUBINACA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8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Распространенность представителей </a:t>
            </a:r>
            <a:r>
              <a:rPr lang="ru-RU" sz="2500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группы</a:t>
            </a:r>
            <a:br>
              <a:rPr lang="ru-RU" sz="2500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500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500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"</a:t>
            </a:r>
            <a:r>
              <a:rPr lang="ru-RU" sz="2500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другие вещества"</a:t>
            </a:r>
            <a:endParaRPr lang="ru-RU" sz="2500" dirty="0">
              <a:solidFill>
                <a:srgbClr val="FFFF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064277"/>
              </p:ext>
            </p:extLst>
          </p:nvPr>
        </p:nvGraphicFramePr>
        <p:xfrm>
          <a:off x="457200" y="1600200"/>
          <a:ext cx="8229600" cy="467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2376264"/>
                <a:gridCol w="2520280"/>
                <a:gridCol w="2530624"/>
              </a:tblGrid>
              <a:tr h="662445"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endParaRPr lang="ru-RU" sz="20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Вещество</a:t>
                      </a:r>
                      <a:endParaRPr lang="ru-RU" sz="2000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</a:p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случаев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</a:p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ru-RU" sz="20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случаев, % </a:t>
                      </a:r>
                    </a:p>
                  </a:txBody>
                  <a:tcPr/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Тропикамид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35,61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Препараты ГАМК/ГОМК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17,42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Карбамазепин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16,70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Трамадол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трамал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11,36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Димедрол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6,82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24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Амитриптилин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6,82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0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выявленных наркотических и психотропных веществ по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ГАУЗ «ООКНД» с филиалами за 11 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мес. 2017 г.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9357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150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Среди синтетических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катинонов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наиболее распространен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α-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пирролидинвалерофенон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α-PVP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втором месте по выявлению -  барбитураты </a:t>
            </a:r>
            <a:r>
              <a:rPr lang="ru-RU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лидером по частоте употребления является </a:t>
            </a:r>
            <a:r>
              <a:rPr lang="ru-RU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фенобарбитал</a:t>
            </a:r>
            <a:r>
              <a:rPr lang="ru-RU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астительные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каннабиноиды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были выявлены в 16 % случаев.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Среди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синтетических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каннабимиметиков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лидеромм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являются 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MDMB(N)-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2201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AB-FUBINACA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XLR-II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ненаркотических веществ наиболее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часто выявлялись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никотин,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котинин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9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366</Words>
  <Application>Microsoft Office PowerPoint</Application>
  <PresentationFormat>Экран (4:3)</PresentationFormat>
  <Paragraphs>119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ФГАУЗ «ООКНД» –  «Орский наркологический диспансер»</vt:lpstr>
      <vt:lpstr>Структура выявленных наркотических и психотропных веществ в городах Тольятти, Жигулевск, Сызрань  за 2016 и I квартал 2017 г.</vt:lpstr>
      <vt:lpstr>Распространенность представителей группы синтетических катинонов</vt:lpstr>
      <vt:lpstr>Презентация PowerPoint</vt:lpstr>
      <vt:lpstr>Презентация PowerPoint</vt:lpstr>
      <vt:lpstr>Распространенность представителей группы спайсов  (синтетических каннабимиметиков) </vt:lpstr>
      <vt:lpstr>Распространенность представителей группы  "другие вещества"</vt:lpstr>
      <vt:lpstr>Структура выявленных наркотических и психотропных веществ по ГАУЗ «ООКНД» с филиалами за 11 мес. 2017 г.</vt:lpstr>
      <vt:lpstr>Презентация PowerPoint</vt:lpstr>
      <vt:lpstr>Структура выявленных наркотических и психотропных веществ по ФГАУЗ «ООКНД»- «ОНД» за 11 мес. 2017 г.</vt:lpstr>
      <vt:lpstr>Презентация PowerPoint</vt:lpstr>
      <vt:lpstr>Презентация PowerPoint</vt:lpstr>
      <vt:lpstr>Структура выявленных наркотических и психотропных веществ в ГБУЗ ПК «Пермском краевом клиническом наркологическом диспансере» за 2016 г.</vt:lpstr>
      <vt:lpstr>Презентация PowerPoint</vt:lpstr>
      <vt:lpstr>Структура выявленных наркотических и психотропных веществ ГАУЗ «Областной наркологический диспансер" г.Екатеринбург  2016 г.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ФГАУЗ «ООКНД» –  «Орский наркологический диспансер»</dc:title>
  <dc:creator>admin</dc:creator>
  <cp:lastModifiedBy>Гордеева Светлана Валерьевна</cp:lastModifiedBy>
  <cp:revision>76</cp:revision>
  <dcterms:created xsi:type="dcterms:W3CDTF">2017-11-23T04:17:44Z</dcterms:created>
  <dcterms:modified xsi:type="dcterms:W3CDTF">2017-12-14T15:37:58Z</dcterms:modified>
</cp:coreProperties>
</file>