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18" r:id="rId3"/>
    <p:sldId id="319" r:id="rId4"/>
    <p:sldId id="320" r:id="rId5"/>
    <p:sldId id="323" r:id="rId6"/>
    <p:sldId id="280" r:id="rId7"/>
    <p:sldId id="286" r:id="rId8"/>
    <p:sldId id="324" r:id="rId9"/>
    <p:sldId id="291" r:id="rId10"/>
    <p:sldId id="293" r:id="rId11"/>
    <p:sldId id="296" r:id="rId12"/>
    <p:sldId id="297" r:id="rId13"/>
    <p:sldId id="298" r:id="rId14"/>
    <p:sldId id="299" r:id="rId15"/>
    <p:sldId id="301" r:id="rId16"/>
    <p:sldId id="303" r:id="rId17"/>
    <p:sldId id="325" r:id="rId18"/>
    <p:sldId id="304" r:id="rId19"/>
    <p:sldId id="305" r:id="rId20"/>
    <p:sldId id="306" r:id="rId21"/>
    <p:sldId id="307" r:id="rId22"/>
    <p:sldId id="308" r:id="rId23"/>
    <p:sldId id="312" r:id="rId24"/>
    <p:sldId id="310" r:id="rId25"/>
    <p:sldId id="311" r:id="rId26"/>
    <p:sldId id="313" r:id="rId27"/>
    <p:sldId id="314" r:id="rId28"/>
    <p:sldId id="278" r:id="rId29"/>
  </p:sldIdLst>
  <p:sldSz cx="9144000" cy="6858000" type="screen4x3"/>
  <p:notesSz cx="6761163" cy="98821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16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6" autoAdjust="0"/>
    <p:restoredTop sz="94660"/>
  </p:normalViewPr>
  <p:slideViewPr>
    <p:cSldViewPr>
      <p:cViewPr varScale="1">
        <p:scale>
          <a:sx n="70" d="100"/>
          <a:sy n="70" d="100"/>
        </p:scale>
        <p:origin x="7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auto">
                  <a:spcBef>
                    <a:spcPts val="0"/>
                  </a:spcBef>
                  <a:spcAft>
                    <a:spcPts val="0"/>
                  </a:spcAft>
                  <a:defRPr/>
                </a:pPr>
                <a:endParaRPr lang="ru-RU" dirty="0">
                  <a:latin typeface="+mn-lt"/>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auto">
                  <a:spcBef>
                    <a:spcPts val="0"/>
                  </a:spcBef>
                  <a:spcAft>
                    <a:spcPts val="0"/>
                  </a:spcAft>
                  <a:defRPr/>
                </a:pPr>
                <a:endParaRPr lang="ru-RU" dirty="0">
                  <a:latin typeface="+mn-lt"/>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ru-RU" dirty="0">
                  <a:latin typeface="+mn-lt"/>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ru-RU" dirty="0">
                  <a:latin typeface="+mn-lt"/>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ru-RU" dirty="0">
                <a:latin typeface="+mn-lt"/>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48139" name="Rectangle 11"/>
          <p:cNvSpPr>
            <a:spLocks noGrp="1" noChangeArrowheads="1"/>
          </p:cNvSpPr>
          <p:nvPr>
            <p:ph type="ctrTitle" sz="quarter"/>
          </p:nvPr>
        </p:nvSpPr>
        <p:spPr>
          <a:xfrm>
            <a:off x="685800" y="1736725"/>
            <a:ext cx="7772400" cy="1920875"/>
          </a:xfrm>
        </p:spPr>
        <p:txBody>
          <a:bodyPr/>
          <a:lstStyle>
            <a:lvl1pPr>
              <a:defRPr sz="6000"/>
            </a:lvl1pPr>
          </a:lstStyle>
          <a:p>
            <a:r>
              <a:rPr lang="ru-RU" smtClean="0"/>
              <a:t>Образец заголовка</a:t>
            </a:r>
            <a:endParaRPr lang="ru-RU"/>
          </a:p>
        </p:txBody>
      </p:sp>
      <p:sp>
        <p:nvSpPr>
          <p:cNvPr id="4814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fld id="{A9C652FC-5162-4258-95EA-F7789CEA540B}" type="datetimeFigureOut">
              <a:rPr lang="ru-RU" smtClean="0"/>
              <a:t>21.12.2018</a:t>
            </a:fld>
            <a:endParaRPr lang="ru-RU"/>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ru-RU"/>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fld id="{D681AAB2-63ED-40F5-8A61-12ECDA36D76A}" type="slidenum">
              <a:rPr lang="ru-RU" smtClean="0"/>
              <a:t>‹#›</a:t>
            </a:fld>
            <a:endParaRPr lang="ru-RU"/>
          </a:p>
        </p:txBody>
      </p:sp>
    </p:spTree>
    <p:extLst>
      <p:ext uri="{BB962C8B-B14F-4D97-AF65-F5344CB8AC3E}">
        <p14:creationId xmlns:p14="http://schemas.microsoft.com/office/powerpoint/2010/main" val="149489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fld id="{A9C652FC-5162-4258-95EA-F7789CEA540B}" type="datetimeFigureOut">
              <a:rPr lang="ru-RU" smtClean="0"/>
              <a:t>21.12.2018</a:t>
            </a:fld>
            <a:endParaRPr lang="ru-RU"/>
          </a:p>
        </p:txBody>
      </p:sp>
      <p:sp>
        <p:nvSpPr>
          <p:cNvPr id="5" name="Rectangle 3"/>
          <p:cNvSpPr>
            <a:spLocks noGrp="1" noChangeArrowheads="1"/>
          </p:cNvSpPr>
          <p:nvPr>
            <p:ph type="sldNum" sz="quarter" idx="11"/>
          </p:nvPr>
        </p:nvSpPr>
        <p:spPr>
          <a:ln/>
        </p:spPr>
        <p:txBody>
          <a:bodyPr/>
          <a:lstStyle>
            <a:lvl1pPr>
              <a:defRPr/>
            </a:lvl1pPr>
          </a:lstStyle>
          <a:p>
            <a:fld id="{D681AAB2-63ED-40F5-8A61-12ECDA36D76A}" type="slidenum">
              <a:rPr lang="ru-RU" smtClean="0"/>
              <a:t>‹#›</a:t>
            </a:fld>
            <a:endParaRPr lang="ru-RU"/>
          </a:p>
        </p:txBody>
      </p:sp>
      <p:sp>
        <p:nvSpPr>
          <p:cNvPr id="6" name="Rectangle 14"/>
          <p:cNvSpPr>
            <a:spLocks noGrp="1" noChangeArrowheads="1"/>
          </p:cNvSpPr>
          <p:nvPr>
            <p:ph type="ftr" sz="quarter" idx="12"/>
          </p:nvPr>
        </p:nvSpPr>
        <p:spPr>
          <a:ln/>
        </p:spPr>
        <p:txBody>
          <a:bodyPr/>
          <a:lstStyle>
            <a:lvl1pPr>
              <a:defRPr/>
            </a:lvl1pPr>
          </a:lstStyle>
          <a:p>
            <a:endParaRPr lang="ru-RU"/>
          </a:p>
        </p:txBody>
      </p:sp>
    </p:spTree>
    <p:extLst>
      <p:ext uri="{BB962C8B-B14F-4D97-AF65-F5344CB8AC3E}">
        <p14:creationId xmlns:p14="http://schemas.microsoft.com/office/powerpoint/2010/main" val="71252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fld id="{A9C652FC-5162-4258-95EA-F7789CEA540B}" type="datetimeFigureOut">
              <a:rPr lang="ru-RU" smtClean="0"/>
              <a:t>21.12.2018</a:t>
            </a:fld>
            <a:endParaRPr lang="ru-RU"/>
          </a:p>
        </p:txBody>
      </p:sp>
      <p:sp>
        <p:nvSpPr>
          <p:cNvPr id="5" name="Rectangle 3"/>
          <p:cNvSpPr>
            <a:spLocks noGrp="1" noChangeArrowheads="1"/>
          </p:cNvSpPr>
          <p:nvPr>
            <p:ph type="sldNum" sz="quarter" idx="11"/>
          </p:nvPr>
        </p:nvSpPr>
        <p:spPr>
          <a:ln/>
        </p:spPr>
        <p:txBody>
          <a:bodyPr/>
          <a:lstStyle>
            <a:lvl1pPr>
              <a:defRPr/>
            </a:lvl1pPr>
          </a:lstStyle>
          <a:p>
            <a:fld id="{D681AAB2-63ED-40F5-8A61-12ECDA36D76A}" type="slidenum">
              <a:rPr lang="ru-RU" smtClean="0"/>
              <a:t>‹#›</a:t>
            </a:fld>
            <a:endParaRPr lang="ru-RU"/>
          </a:p>
        </p:txBody>
      </p:sp>
      <p:sp>
        <p:nvSpPr>
          <p:cNvPr id="6" name="Rectangle 14"/>
          <p:cNvSpPr>
            <a:spLocks noGrp="1" noChangeArrowheads="1"/>
          </p:cNvSpPr>
          <p:nvPr>
            <p:ph type="ftr" sz="quarter" idx="12"/>
          </p:nvPr>
        </p:nvSpPr>
        <p:spPr>
          <a:ln/>
        </p:spPr>
        <p:txBody>
          <a:bodyPr/>
          <a:lstStyle>
            <a:lvl1pPr>
              <a:defRPr/>
            </a:lvl1pPr>
          </a:lstStyle>
          <a:p>
            <a:endParaRPr lang="ru-RU"/>
          </a:p>
        </p:txBody>
      </p:sp>
    </p:spTree>
    <p:extLst>
      <p:ext uri="{BB962C8B-B14F-4D97-AF65-F5344CB8AC3E}">
        <p14:creationId xmlns:p14="http://schemas.microsoft.com/office/powerpoint/2010/main" val="335464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fld id="{A9C652FC-5162-4258-95EA-F7789CEA540B}" type="datetimeFigureOut">
              <a:rPr lang="ru-RU" smtClean="0"/>
              <a:t>21.12.2018</a:t>
            </a:fld>
            <a:endParaRPr lang="ru-RU"/>
          </a:p>
        </p:txBody>
      </p:sp>
      <p:sp>
        <p:nvSpPr>
          <p:cNvPr id="5" name="Rectangle 3"/>
          <p:cNvSpPr>
            <a:spLocks noGrp="1" noChangeArrowheads="1"/>
          </p:cNvSpPr>
          <p:nvPr>
            <p:ph type="sldNum" sz="quarter" idx="11"/>
          </p:nvPr>
        </p:nvSpPr>
        <p:spPr>
          <a:ln/>
        </p:spPr>
        <p:txBody>
          <a:bodyPr/>
          <a:lstStyle>
            <a:lvl1pPr>
              <a:defRPr/>
            </a:lvl1pPr>
          </a:lstStyle>
          <a:p>
            <a:fld id="{D681AAB2-63ED-40F5-8A61-12ECDA36D76A}" type="slidenum">
              <a:rPr lang="ru-RU" smtClean="0"/>
              <a:t>‹#›</a:t>
            </a:fld>
            <a:endParaRPr lang="ru-RU"/>
          </a:p>
        </p:txBody>
      </p:sp>
      <p:sp>
        <p:nvSpPr>
          <p:cNvPr id="6" name="Rectangle 14"/>
          <p:cNvSpPr>
            <a:spLocks noGrp="1" noChangeArrowheads="1"/>
          </p:cNvSpPr>
          <p:nvPr>
            <p:ph type="ftr" sz="quarter" idx="12"/>
          </p:nvPr>
        </p:nvSpPr>
        <p:spPr>
          <a:ln/>
        </p:spPr>
        <p:txBody>
          <a:bodyPr/>
          <a:lstStyle>
            <a:lvl1pPr>
              <a:defRPr/>
            </a:lvl1pPr>
          </a:lstStyle>
          <a:p>
            <a:endParaRPr lang="ru-RU"/>
          </a:p>
        </p:txBody>
      </p:sp>
    </p:spTree>
    <p:extLst>
      <p:ext uri="{BB962C8B-B14F-4D97-AF65-F5344CB8AC3E}">
        <p14:creationId xmlns:p14="http://schemas.microsoft.com/office/powerpoint/2010/main" val="304081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dt" sz="half" idx="10"/>
          </p:nvPr>
        </p:nvSpPr>
        <p:spPr>
          <a:ln/>
        </p:spPr>
        <p:txBody>
          <a:bodyPr/>
          <a:lstStyle>
            <a:lvl1pPr>
              <a:defRPr/>
            </a:lvl1pPr>
          </a:lstStyle>
          <a:p>
            <a:fld id="{A9C652FC-5162-4258-95EA-F7789CEA540B}" type="datetimeFigureOut">
              <a:rPr lang="ru-RU" smtClean="0"/>
              <a:t>21.12.2018</a:t>
            </a:fld>
            <a:endParaRPr lang="ru-RU"/>
          </a:p>
        </p:txBody>
      </p:sp>
      <p:sp>
        <p:nvSpPr>
          <p:cNvPr id="5" name="Rectangle 3"/>
          <p:cNvSpPr>
            <a:spLocks noGrp="1" noChangeArrowheads="1"/>
          </p:cNvSpPr>
          <p:nvPr>
            <p:ph type="sldNum" sz="quarter" idx="11"/>
          </p:nvPr>
        </p:nvSpPr>
        <p:spPr>
          <a:ln/>
        </p:spPr>
        <p:txBody>
          <a:bodyPr/>
          <a:lstStyle>
            <a:lvl1pPr>
              <a:defRPr/>
            </a:lvl1pPr>
          </a:lstStyle>
          <a:p>
            <a:fld id="{D681AAB2-63ED-40F5-8A61-12ECDA36D76A}" type="slidenum">
              <a:rPr lang="ru-RU" smtClean="0"/>
              <a:t>‹#›</a:t>
            </a:fld>
            <a:endParaRPr lang="ru-RU"/>
          </a:p>
        </p:txBody>
      </p:sp>
      <p:sp>
        <p:nvSpPr>
          <p:cNvPr id="6" name="Rectangle 14"/>
          <p:cNvSpPr>
            <a:spLocks noGrp="1" noChangeArrowheads="1"/>
          </p:cNvSpPr>
          <p:nvPr>
            <p:ph type="ftr" sz="quarter" idx="12"/>
          </p:nvPr>
        </p:nvSpPr>
        <p:spPr>
          <a:ln/>
        </p:spPr>
        <p:txBody>
          <a:bodyPr/>
          <a:lstStyle>
            <a:lvl1pPr>
              <a:defRPr/>
            </a:lvl1pPr>
          </a:lstStyle>
          <a:p>
            <a:endParaRPr lang="ru-RU"/>
          </a:p>
        </p:txBody>
      </p:sp>
    </p:spTree>
    <p:extLst>
      <p:ext uri="{BB962C8B-B14F-4D97-AF65-F5344CB8AC3E}">
        <p14:creationId xmlns:p14="http://schemas.microsoft.com/office/powerpoint/2010/main" val="117938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fld id="{A9C652FC-5162-4258-95EA-F7789CEA540B}" type="datetimeFigureOut">
              <a:rPr lang="ru-RU" smtClean="0"/>
              <a:t>21.12.2018</a:t>
            </a:fld>
            <a:endParaRPr lang="ru-RU"/>
          </a:p>
        </p:txBody>
      </p:sp>
      <p:sp>
        <p:nvSpPr>
          <p:cNvPr id="6" name="Rectangle 3"/>
          <p:cNvSpPr>
            <a:spLocks noGrp="1" noChangeArrowheads="1"/>
          </p:cNvSpPr>
          <p:nvPr>
            <p:ph type="sldNum" sz="quarter" idx="11"/>
          </p:nvPr>
        </p:nvSpPr>
        <p:spPr>
          <a:ln/>
        </p:spPr>
        <p:txBody>
          <a:bodyPr/>
          <a:lstStyle>
            <a:lvl1pPr>
              <a:defRPr/>
            </a:lvl1pPr>
          </a:lstStyle>
          <a:p>
            <a:fld id="{D681AAB2-63ED-40F5-8A61-12ECDA36D76A}" type="slidenum">
              <a:rPr lang="ru-RU" smtClean="0"/>
              <a:t>‹#›</a:t>
            </a:fld>
            <a:endParaRPr lang="ru-RU"/>
          </a:p>
        </p:txBody>
      </p:sp>
      <p:sp>
        <p:nvSpPr>
          <p:cNvPr id="7" name="Rectangle 14"/>
          <p:cNvSpPr>
            <a:spLocks noGrp="1" noChangeArrowheads="1"/>
          </p:cNvSpPr>
          <p:nvPr>
            <p:ph type="ftr" sz="quarter" idx="12"/>
          </p:nvPr>
        </p:nvSpPr>
        <p:spPr>
          <a:ln/>
        </p:spPr>
        <p:txBody>
          <a:bodyPr/>
          <a:lstStyle>
            <a:lvl1pPr>
              <a:defRPr/>
            </a:lvl1pPr>
          </a:lstStyle>
          <a:p>
            <a:endParaRPr lang="ru-RU"/>
          </a:p>
        </p:txBody>
      </p:sp>
    </p:spTree>
    <p:extLst>
      <p:ext uri="{BB962C8B-B14F-4D97-AF65-F5344CB8AC3E}">
        <p14:creationId xmlns:p14="http://schemas.microsoft.com/office/powerpoint/2010/main" val="255077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dt" sz="half" idx="10"/>
          </p:nvPr>
        </p:nvSpPr>
        <p:spPr>
          <a:ln/>
        </p:spPr>
        <p:txBody>
          <a:bodyPr/>
          <a:lstStyle>
            <a:lvl1pPr>
              <a:defRPr/>
            </a:lvl1pPr>
          </a:lstStyle>
          <a:p>
            <a:fld id="{A9C652FC-5162-4258-95EA-F7789CEA540B}" type="datetimeFigureOut">
              <a:rPr lang="ru-RU" smtClean="0"/>
              <a:t>21.12.2018</a:t>
            </a:fld>
            <a:endParaRPr lang="ru-RU"/>
          </a:p>
        </p:txBody>
      </p:sp>
      <p:sp>
        <p:nvSpPr>
          <p:cNvPr id="8" name="Rectangle 3"/>
          <p:cNvSpPr>
            <a:spLocks noGrp="1" noChangeArrowheads="1"/>
          </p:cNvSpPr>
          <p:nvPr>
            <p:ph type="sldNum" sz="quarter" idx="11"/>
          </p:nvPr>
        </p:nvSpPr>
        <p:spPr>
          <a:ln/>
        </p:spPr>
        <p:txBody>
          <a:bodyPr/>
          <a:lstStyle>
            <a:lvl1pPr>
              <a:defRPr/>
            </a:lvl1pPr>
          </a:lstStyle>
          <a:p>
            <a:fld id="{D681AAB2-63ED-40F5-8A61-12ECDA36D76A}" type="slidenum">
              <a:rPr lang="ru-RU" smtClean="0"/>
              <a:t>‹#›</a:t>
            </a:fld>
            <a:endParaRPr lang="ru-RU"/>
          </a:p>
        </p:txBody>
      </p:sp>
      <p:sp>
        <p:nvSpPr>
          <p:cNvPr id="9" name="Rectangle 14"/>
          <p:cNvSpPr>
            <a:spLocks noGrp="1" noChangeArrowheads="1"/>
          </p:cNvSpPr>
          <p:nvPr>
            <p:ph type="ftr" sz="quarter" idx="12"/>
          </p:nvPr>
        </p:nvSpPr>
        <p:spPr>
          <a:ln/>
        </p:spPr>
        <p:txBody>
          <a:bodyPr/>
          <a:lstStyle>
            <a:lvl1pPr>
              <a:defRPr/>
            </a:lvl1pPr>
          </a:lstStyle>
          <a:p>
            <a:endParaRPr lang="ru-RU"/>
          </a:p>
        </p:txBody>
      </p:sp>
    </p:spTree>
    <p:extLst>
      <p:ext uri="{BB962C8B-B14F-4D97-AF65-F5344CB8AC3E}">
        <p14:creationId xmlns:p14="http://schemas.microsoft.com/office/powerpoint/2010/main" val="3263271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dt" sz="half" idx="10"/>
          </p:nvPr>
        </p:nvSpPr>
        <p:spPr>
          <a:ln/>
        </p:spPr>
        <p:txBody>
          <a:bodyPr/>
          <a:lstStyle>
            <a:lvl1pPr>
              <a:defRPr/>
            </a:lvl1pPr>
          </a:lstStyle>
          <a:p>
            <a:fld id="{A9C652FC-5162-4258-95EA-F7789CEA540B}" type="datetimeFigureOut">
              <a:rPr lang="ru-RU" smtClean="0"/>
              <a:t>21.12.2018</a:t>
            </a:fld>
            <a:endParaRPr lang="ru-RU"/>
          </a:p>
        </p:txBody>
      </p:sp>
      <p:sp>
        <p:nvSpPr>
          <p:cNvPr id="4" name="Rectangle 3"/>
          <p:cNvSpPr>
            <a:spLocks noGrp="1" noChangeArrowheads="1"/>
          </p:cNvSpPr>
          <p:nvPr>
            <p:ph type="sldNum" sz="quarter" idx="11"/>
          </p:nvPr>
        </p:nvSpPr>
        <p:spPr>
          <a:ln/>
        </p:spPr>
        <p:txBody>
          <a:bodyPr/>
          <a:lstStyle>
            <a:lvl1pPr>
              <a:defRPr/>
            </a:lvl1pPr>
          </a:lstStyle>
          <a:p>
            <a:fld id="{D681AAB2-63ED-40F5-8A61-12ECDA36D76A}" type="slidenum">
              <a:rPr lang="ru-RU" smtClean="0"/>
              <a:t>‹#›</a:t>
            </a:fld>
            <a:endParaRPr lang="ru-RU"/>
          </a:p>
        </p:txBody>
      </p:sp>
      <p:sp>
        <p:nvSpPr>
          <p:cNvPr id="5" name="Rectangle 14"/>
          <p:cNvSpPr>
            <a:spLocks noGrp="1" noChangeArrowheads="1"/>
          </p:cNvSpPr>
          <p:nvPr>
            <p:ph type="ftr" sz="quarter" idx="12"/>
          </p:nvPr>
        </p:nvSpPr>
        <p:spPr>
          <a:ln/>
        </p:spPr>
        <p:txBody>
          <a:bodyPr/>
          <a:lstStyle>
            <a:lvl1pPr>
              <a:defRPr/>
            </a:lvl1pPr>
          </a:lstStyle>
          <a:p>
            <a:endParaRPr lang="ru-RU"/>
          </a:p>
        </p:txBody>
      </p:sp>
    </p:spTree>
    <p:extLst>
      <p:ext uri="{BB962C8B-B14F-4D97-AF65-F5344CB8AC3E}">
        <p14:creationId xmlns:p14="http://schemas.microsoft.com/office/powerpoint/2010/main" val="416434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fld id="{A9C652FC-5162-4258-95EA-F7789CEA540B}" type="datetimeFigureOut">
              <a:rPr lang="ru-RU" smtClean="0"/>
              <a:t>21.12.2018</a:t>
            </a:fld>
            <a:endParaRPr lang="ru-RU"/>
          </a:p>
        </p:txBody>
      </p:sp>
      <p:sp>
        <p:nvSpPr>
          <p:cNvPr id="3" name="Rectangle 3"/>
          <p:cNvSpPr>
            <a:spLocks noGrp="1" noChangeArrowheads="1"/>
          </p:cNvSpPr>
          <p:nvPr>
            <p:ph type="sldNum" sz="quarter" idx="11"/>
          </p:nvPr>
        </p:nvSpPr>
        <p:spPr>
          <a:ln/>
        </p:spPr>
        <p:txBody>
          <a:bodyPr/>
          <a:lstStyle>
            <a:lvl1pPr>
              <a:defRPr/>
            </a:lvl1pPr>
          </a:lstStyle>
          <a:p>
            <a:fld id="{D681AAB2-63ED-40F5-8A61-12ECDA36D76A}" type="slidenum">
              <a:rPr lang="ru-RU" smtClean="0"/>
              <a:t>‹#›</a:t>
            </a:fld>
            <a:endParaRPr lang="ru-RU"/>
          </a:p>
        </p:txBody>
      </p:sp>
      <p:sp>
        <p:nvSpPr>
          <p:cNvPr id="4" name="Rectangle 14"/>
          <p:cNvSpPr>
            <a:spLocks noGrp="1" noChangeArrowheads="1"/>
          </p:cNvSpPr>
          <p:nvPr>
            <p:ph type="ftr" sz="quarter" idx="12"/>
          </p:nvPr>
        </p:nvSpPr>
        <p:spPr>
          <a:ln/>
        </p:spPr>
        <p:txBody>
          <a:bodyPr/>
          <a:lstStyle>
            <a:lvl1pPr>
              <a:defRPr/>
            </a:lvl1pPr>
          </a:lstStyle>
          <a:p>
            <a:endParaRPr lang="ru-RU"/>
          </a:p>
        </p:txBody>
      </p:sp>
    </p:spTree>
    <p:extLst>
      <p:ext uri="{BB962C8B-B14F-4D97-AF65-F5344CB8AC3E}">
        <p14:creationId xmlns:p14="http://schemas.microsoft.com/office/powerpoint/2010/main" val="2388306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fld id="{A9C652FC-5162-4258-95EA-F7789CEA540B}" type="datetimeFigureOut">
              <a:rPr lang="ru-RU" smtClean="0"/>
              <a:t>21.12.2018</a:t>
            </a:fld>
            <a:endParaRPr lang="ru-RU"/>
          </a:p>
        </p:txBody>
      </p:sp>
      <p:sp>
        <p:nvSpPr>
          <p:cNvPr id="6" name="Rectangle 3"/>
          <p:cNvSpPr>
            <a:spLocks noGrp="1" noChangeArrowheads="1"/>
          </p:cNvSpPr>
          <p:nvPr>
            <p:ph type="sldNum" sz="quarter" idx="11"/>
          </p:nvPr>
        </p:nvSpPr>
        <p:spPr>
          <a:ln/>
        </p:spPr>
        <p:txBody>
          <a:bodyPr/>
          <a:lstStyle>
            <a:lvl1pPr>
              <a:defRPr/>
            </a:lvl1pPr>
          </a:lstStyle>
          <a:p>
            <a:fld id="{D681AAB2-63ED-40F5-8A61-12ECDA36D76A}" type="slidenum">
              <a:rPr lang="ru-RU" smtClean="0"/>
              <a:t>‹#›</a:t>
            </a:fld>
            <a:endParaRPr lang="ru-RU"/>
          </a:p>
        </p:txBody>
      </p:sp>
      <p:sp>
        <p:nvSpPr>
          <p:cNvPr id="7" name="Rectangle 14"/>
          <p:cNvSpPr>
            <a:spLocks noGrp="1" noChangeArrowheads="1"/>
          </p:cNvSpPr>
          <p:nvPr>
            <p:ph type="ftr" sz="quarter" idx="12"/>
          </p:nvPr>
        </p:nvSpPr>
        <p:spPr>
          <a:ln/>
        </p:spPr>
        <p:txBody>
          <a:bodyPr/>
          <a:lstStyle>
            <a:lvl1pPr>
              <a:defRPr/>
            </a:lvl1pPr>
          </a:lstStyle>
          <a:p>
            <a:endParaRPr lang="ru-RU"/>
          </a:p>
        </p:txBody>
      </p:sp>
    </p:spTree>
    <p:extLst>
      <p:ext uri="{BB962C8B-B14F-4D97-AF65-F5344CB8AC3E}">
        <p14:creationId xmlns:p14="http://schemas.microsoft.com/office/powerpoint/2010/main" val="3358954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fld id="{A9C652FC-5162-4258-95EA-F7789CEA540B}" type="datetimeFigureOut">
              <a:rPr lang="ru-RU" smtClean="0"/>
              <a:t>21.12.2018</a:t>
            </a:fld>
            <a:endParaRPr lang="ru-RU"/>
          </a:p>
        </p:txBody>
      </p:sp>
      <p:sp>
        <p:nvSpPr>
          <p:cNvPr id="6" name="Rectangle 3"/>
          <p:cNvSpPr>
            <a:spLocks noGrp="1" noChangeArrowheads="1"/>
          </p:cNvSpPr>
          <p:nvPr>
            <p:ph type="sldNum" sz="quarter" idx="11"/>
          </p:nvPr>
        </p:nvSpPr>
        <p:spPr>
          <a:ln/>
        </p:spPr>
        <p:txBody>
          <a:bodyPr/>
          <a:lstStyle>
            <a:lvl1pPr>
              <a:defRPr/>
            </a:lvl1pPr>
          </a:lstStyle>
          <a:p>
            <a:fld id="{D681AAB2-63ED-40F5-8A61-12ECDA36D76A}" type="slidenum">
              <a:rPr lang="ru-RU" smtClean="0"/>
              <a:t>‹#›</a:t>
            </a:fld>
            <a:endParaRPr lang="ru-RU"/>
          </a:p>
        </p:txBody>
      </p:sp>
      <p:sp>
        <p:nvSpPr>
          <p:cNvPr id="7" name="Rectangle 14"/>
          <p:cNvSpPr>
            <a:spLocks noGrp="1" noChangeArrowheads="1"/>
          </p:cNvSpPr>
          <p:nvPr>
            <p:ph type="ftr" sz="quarter" idx="12"/>
          </p:nvPr>
        </p:nvSpPr>
        <p:spPr>
          <a:ln/>
        </p:spPr>
        <p:txBody>
          <a:bodyPr/>
          <a:lstStyle>
            <a:lvl1pPr>
              <a:defRPr/>
            </a:lvl1pPr>
          </a:lstStyle>
          <a:p>
            <a:endParaRPr lang="ru-RU"/>
          </a:p>
        </p:txBody>
      </p:sp>
    </p:spTree>
    <p:extLst>
      <p:ext uri="{BB962C8B-B14F-4D97-AF65-F5344CB8AC3E}">
        <p14:creationId xmlns:p14="http://schemas.microsoft.com/office/powerpoint/2010/main" val="286434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smtClean="0">
                <a:latin typeface="Arial" charset="0"/>
                <a:cs typeface="+mn-cs"/>
              </a:defRPr>
            </a:lvl1pPr>
          </a:lstStyle>
          <a:p>
            <a:fld id="{A9C652FC-5162-4258-95EA-F7789CEA540B}" type="datetimeFigureOut">
              <a:rPr lang="ru-RU" smtClean="0"/>
              <a:t>21.12.2018</a:t>
            </a:fld>
            <a:endParaRPr lang="ru-RU"/>
          </a:p>
        </p:txBody>
      </p:sp>
      <p:sp>
        <p:nvSpPr>
          <p:cNvPr id="4710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smtClean="0">
                <a:latin typeface="Arial" charset="0"/>
                <a:cs typeface="+mn-cs"/>
              </a:defRPr>
            </a:lvl1pPr>
          </a:lstStyle>
          <a:p>
            <a:fld id="{D681AAB2-63ED-40F5-8A61-12ECDA36D76A}" type="slidenum">
              <a:rPr lang="ru-RU" smtClean="0"/>
              <a:t>‹#›</a:t>
            </a:fld>
            <a:endParaRPr lang="ru-RU"/>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711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auto">
                  <a:spcBef>
                    <a:spcPts val="0"/>
                  </a:spcBef>
                  <a:spcAft>
                    <a:spcPts val="0"/>
                  </a:spcAft>
                  <a:defRPr/>
                </a:pPr>
                <a:endParaRPr lang="ru-RU" dirty="0">
                  <a:latin typeface="+mn-lt"/>
                  <a:cs typeface="+mn-cs"/>
                </a:endParaRPr>
              </a:p>
            </p:txBody>
          </p:sp>
          <p:sp>
            <p:nvSpPr>
              <p:cNvPr id="4711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auto">
                  <a:spcBef>
                    <a:spcPts val="0"/>
                  </a:spcBef>
                  <a:spcAft>
                    <a:spcPts val="0"/>
                  </a:spcAft>
                  <a:defRPr/>
                </a:pPr>
                <a:endParaRPr lang="ru-RU" dirty="0">
                  <a:latin typeface="+mn-lt"/>
                  <a:cs typeface="+mn-cs"/>
                </a:endParaRPr>
              </a:p>
            </p:txBody>
          </p:sp>
          <p:sp>
            <p:nvSpPr>
              <p:cNvPr id="4711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ru-RU" dirty="0">
                  <a:latin typeface="+mn-lt"/>
                  <a:cs typeface="+mn-cs"/>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711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ru-RU" dirty="0">
                  <a:latin typeface="+mn-lt"/>
                  <a:cs typeface="+mn-cs"/>
                </a:endParaRPr>
              </a:p>
            </p:txBody>
          </p:sp>
        </p:grpSp>
        <p:sp>
          <p:nvSpPr>
            <p:cNvPr id="4711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ru-RU" dirty="0">
                <a:latin typeface="+mn-lt"/>
                <a:cs typeface="+mn-cs"/>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4711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711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latin typeface="Arial" charset="0"/>
                <a:cs typeface="+mn-cs"/>
              </a:defRPr>
            </a:lvl1pPr>
          </a:lstStyle>
          <a:p>
            <a:endParaRPr lang="ru-RU"/>
          </a:p>
        </p:txBody>
      </p:sp>
      <p:sp>
        <p:nvSpPr>
          <p:cNvPr id="4711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ru.wikipedia.org/wiki/1896_%D0%B3%D0%BE%D0%B4" TargetMode="External"/><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hyperlink" Target="https://ru.wikipedia.org/wiki/193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4800" y="457200"/>
            <a:ext cx="8686800" cy="4772000"/>
          </a:xfrm>
        </p:spPr>
        <p:txBody>
          <a:bodyPr>
            <a:normAutofit/>
          </a:bodyPr>
          <a:lstStyle/>
          <a:p>
            <a:pPr algn="ctr"/>
            <a:r>
              <a:rPr lang="ru-RU" sz="4800" dirty="0" smtClean="0">
                <a:solidFill>
                  <a:schemeClr val="tx1"/>
                </a:solidFill>
              </a:rPr>
              <a:t>Изучение патологии личности как задача образования специалиста</a:t>
            </a:r>
            <a:endParaRPr lang="ru-RU" sz="4800" dirty="0">
              <a:solidFill>
                <a:schemeClr val="tx1"/>
              </a:solidFill>
            </a:endParaRPr>
          </a:p>
        </p:txBody>
      </p:sp>
      <p:sp>
        <p:nvSpPr>
          <p:cNvPr id="5" name="Объект 4"/>
          <p:cNvSpPr>
            <a:spLocks noGrp="1"/>
          </p:cNvSpPr>
          <p:nvPr>
            <p:ph idx="1"/>
          </p:nvPr>
        </p:nvSpPr>
        <p:spPr>
          <a:xfrm>
            <a:off x="304800" y="4653136"/>
            <a:ext cx="8686800" cy="1426989"/>
          </a:xfrm>
        </p:spPr>
        <p:txBody>
          <a:bodyPr>
            <a:normAutofit lnSpcReduction="10000"/>
          </a:bodyPr>
          <a:lstStyle/>
          <a:p>
            <a:pPr marL="0" indent="0" algn="ctr">
              <a:buNone/>
            </a:pPr>
            <a:endParaRPr lang="ru-RU" sz="4000" b="1" dirty="0" smtClean="0"/>
          </a:p>
          <a:p>
            <a:pPr marL="0" indent="0" algn="ctr">
              <a:buNone/>
            </a:pPr>
            <a:r>
              <a:rPr lang="ru-RU" sz="4000" b="1" dirty="0" smtClean="0"/>
              <a:t>профессор В.А. Дереча</a:t>
            </a:r>
            <a:endParaRPr lang="ru-RU" sz="4000" b="1" dirty="0"/>
          </a:p>
        </p:txBody>
      </p:sp>
    </p:spTree>
    <p:extLst>
      <p:ext uri="{BB962C8B-B14F-4D97-AF65-F5344CB8AC3E}">
        <p14:creationId xmlns:p14="http://schemas.microsoft.com/office/powerpoint/2010/main" val="1214094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88640"/>
            <a:ext cx="8686800" cy="5891485"/>
          </a:xfrm>
        </p:spPr>
        <p:txBody>
          <a:bodyPr/>
          <a:lstStyle/>
          <a:p>
            <a:pPr>
              <a:buFont typeface="Wingdings" panose="05000000000000000000" pitchFamily="2" charset="2"/>
              <a:buChar char="Ø"/>
            </a:pPr>
            <a:endParaRPr lang="ru-RU" dirty="0" smtClean="0">
              <a:effectLst/>
            </a:endParaRPr>
          </a:p>
          <a:p>
            <a:pPr>
              <a:buFont typeface="Wingdings" panose="05000000000000000000" pitchFamily="2" charset="2"/>
              <a:buChar char="Ø"/>
            </a:pPr>
            <a:r>
              <a:rPr lang="ru-RU" dirty="0" smtClean="0">
                <a:effectLst/>
              </a:rPr>
              <a:t>Даже </a:t>
            </a:r>
            <a:r>
              <a:rPr lang="ru-RU" dirty="0">
                <a:effectLst/>
              </a:rPr>
              <a:t>значительно позже – в 1981г. – </a:t>
            </a:r>
            <a:r>
              <a:rPr lang="en-US" b="1" i="1" dirty="0">
                <a:solidFill>
                  <a:srgbClr val="00B050"/>
                </a:solidFill>
                <a:effectLst/>
              </a:rPr>
              <a:t>H</a:t>
            </a:r>
            <a:r>
              <a:rPr lang="ru-RU" b="1" i="1" dirty="0">
                <a:solidFill>
                  <a:srgbClr val="00B050"/>
                </a:solidFill>
                <a:effectLst/>
              </a:rPr>
              <a:t>.</a:t>
            </a:r>
            <a:r>
              <a:rPr lang="en-US" b="1" i="1" dirty="0">
                <a:solidFill>
                  <a:srgbClr val="00B050"/>
                </a:solidFill>
                <a:effectLst/>
              </a:rPr>
              <a:t>J</a:t>
            </a:r>
            <a:r>
              <a:rPr lang="ru-RU" b="1" i="1" dirty="0">
                <a:solidFill>
                  <a:srgbClr val="00B050"/>
                </a:solidFill>
                <a:effectLst/>
              </a:rPr>
              <a:t>.</a:t>
            </a:r>
            <a:r>
              <a:rPr lang="en-US" b="1" i="1" dirty="0" err="1">
                <a:solidFill>
                  <a:srgbClr val="00B050"/>
                </a:solidFill>
                <a:effectLst/>
              </a:rPr>
              <a:t>Eysenk</a:t>
            </a:r>
            <a:r>
              <a:rPr lang="ru-RU" dirty="0">
                <a:solidFill>
                  <a:srgbClr val="00B050"/>
                </a:solidFill>
                <a:effectLst/>
              </a:rPr>
              <a:t> </a:t>
            </a:r>
            <a:r>
              <a:rPr lang="ru-RU" dirty="0" smtClean="0">
                <a:solidFill>
                  <a:srgbClr val="00B050"/>
                </a:solidFill>
                <a:effectLst/>
              </a:rPr>
              <a:t> </a:t>
            </a:r>
            <a:r>
              <a:rPr lang="ru-RU" dirty="0" smtClean="0">
                <a:effectLst/>
              </a:rPr>
              <a:t>вновь </a:t>
            </a:r>
            <a:r>
              <a:rPr lang="ru-RU" dirty="0">
                <a:effectLst/>
              </a:rPr>
              <a:t>вынужденно подчёркивал, что </a:t>
            </a:r>
            <a:r>
              <a:rPr lang="ru-RU" b="1" i="1" dirty="0">
                <a:solidFill>
                  <a:srgbClr val="FFFF00"/>
                </a:solidFill>
                <a:effectLst/>
              </a:rPr>
              <a:t>психология в настоящее время не может предложить научно-обоснованную модель личности.</a:t>
            </a:r>
            <a:endParaRPr lang="ru-RU" dirty="0">
              <a:solidFill>
                <a:srgbClr val="FFFF00"/>
              </a:solidFill>
              <a:effectLst/>
            </a:endParaRPr>
          </a:p>
          <a:p>
            <a:pPr>
              <a:buFont typeface="Wingdings" panose="05000000000000000000" pitchFamily="2" charset="2"/>
              <a:buChar char="Ø"/>
            </a:pPr>
            <a:endParaRPr lang="ru-RU" dirty="0"/>
          </a:p>
        </p:txBody>
      </p:sp>
      <p:pic>
        <p:nvPicPr>
          <p:cNvPr id="4" name="Picture 2" descr="C:\Users\User\Desktop\Фото и портреты ученых\Ганс Айзенк.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429000"/>
            <a:ext cx="3240360" cy="3096344"/>
          </a:xfrm>
          <a:prstGeom prst="rect">
            <a:avLst/>
          </a:prstGeom>
          <a:noFill/>
          <a:extLst/>
        </p:spPr>
      </p:pic>
      <p:sp>
        <p:nvSpPr>
          <p:cNvPr id="2" name="Прямоугольник 1"/>
          <p:cNvSpPr/>
          <p:nvPr/>
        </p:nvSpPr>
        <p:spPr>
          <a:xfrm>
            <a:off x="4211960" y="4509120"/>
            <a:ext cx="4572000" cy="1815882"/>
          </a:xfrm>
          <a:prstGeom prst="rect">
            <a:avLst/>
          </a:prstGeom>
        </p:spPr>
        <p:txBody>
          <a:bodyPr>
            <a:spAutoFit/>
          </a:bodyPr>
          <a:lstStyle/>
          <a:p>
            <a:pPr algn="ctr"/>
            <a:r>
              <a:rPr lang="ru-RU" sz="2800" b="1" dirty="0">
                <a:solidFill>
                  <a:srgbClr val="FFFF00"/>
                </a:solidFill>
              </a:rPr>
              <a:t>Ганс Юрген </a:t>
            </a:r>
            <a:r>
              <a:rPr lang="ru-RU" sz="2800" b="1" dirty="0" err="1">
                <a:solidFill>
                  <a:srgbClr val="FFFF00"/>
                </a:solidFill>
              </a:rPr>
              <a:t>Айзенк</a:t>
            </a:r>
            <a:r>
              <a:rPr lang="ru-RU" sz="2800" b="1" dirty="0">
                <a:solidFill>
                  <a:srgbClr val="FFFF00"/>
                </a:solidFill>
              </a:rPr>
              <a:t>  </a:t>
            </a:r>
            <a:endParaRPr lang="ru-RU" sz="2800" b="1" dirty="0" smtClean="0">
              <a:solidFill>
                <a:srgbClr val="FFFF00"/>
              </a:solidFill>
            </a:endParaRPr>
          </a:p>
          <a:p>
            <a:r>
              <a:rPr lang="ru-RU" sz="2800" b="1" i="1" dirty="0" smtClean="0"/>
              <a:t>(1916-1997)</a:t>
            </a:r>
            <a:r>
              <a:rPr lang="ru-RU" sz="2800" b="1" i="1" dirty="0"/>
              <a:t> </a:t>
            </a:r>
            <a:endParaRPr lang="ru-RU" sz="2800" dirty="0"/>
          </a:p>
          <a:p>
            <a:r>
              <a:rPr lang="ru-RU" sz="2800" b="1" i="1" dirty="0"/>
              <a:t>Британский </a:t>
            </a:r>
            <a:r>
              <a:rPr lang="ru-RU" sz="2800" b="1" i="1" dirty="0" smtClean="0"/>
              <a:t>психолог, </a:t>
            </a:r>
            <a:r>
              <a:rPr lang="ru-RU" sz="2800" b="1" i="1" dirty="0"/>
              <a:t>немецкого происхождения</a:t>
            </a:r>
            <a:endParaRPr lang="ru-RU" sz="2800" dirty="0"/>
          </a:p>
        </p:txBody>
      </p:sp>
    </p:spTree>
    <p:extLst>
      <p:ext uri="{BB962C8B-B14F-4D97-AF65-F5344CB8AC3E}">
        <p14:creationId xmlns:p14="http://schemas.microsoft.com/office/powerpoint/2010/main" val="1575671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lstStyle/>
          <a:p>
            <a:pPr>
              <a:buFont typeface="Wingdings" panose="05000000000000000000" pitchFamily="2" charset="2"/>
              <a:buChar char="Ø"/>
            </a:pPr>
            <a:r>
              <a:rPr lang="ru-RU" sz="3400" dirty="0">
                <a:effectLst/>
              </a:rPr>
              <a:t>Недостаточная изученность феномена личности в норме и патологии связана с разными причинами. Одна из них – это </a:t>
            </a:r>
            <a:r>
              <a:rPr lang="ru-RU" sz="3400" b="1" dirty="0" err="1">
                <a:solidFill>
                  <a:srgbClr val="00B050"/>
                </a:solidFill>
                <a:effectLst/>
              </a:rPr>
              <a:t>сверхсложность</a:t>
            </a:r>
            <a:r>
              <a:rPr lang="ru-RU" sz="3400" b="1" dirty="0">
                <a:solidFill>
                  <a:srgbClr val="00B050"/>
                </a:solidFill>
                <a:effectLst/>
              </a:rPr>
              <a:t> строения и функционирования самой личности</a:t>
            </a:r>
            <a:r>
              <a:rPr lang="ru-RU" sz="3400" b="1" dirty="0" smtClean="0">
                <a:solidFill>
                  <a:srgbClr val="00B050"/>
                </a:solidFill>
                <a:effectLst/>
              </a:rPr>
              <a:t>.</a:t>
            </a:r>
          </a:p>
          <a:p>
            <a:pPr>
              <a:buFont typeface="Wingdings" panose="05000000000000000000" pitchFamily="2" charset="2"/>
              <a:buChar char="Ø"/>
            </a:pPr>
            <a:r>
              <a:rPr lang="ru-RU" sz="3400" b="1" i="1" dirty="0">
                <a:solidFill>
                  <a:srgbClr val="FFFF00"/>
                </a:solidFill>
                <a:effectLst/>
              </a:rPr>
              <a:t>Личность человека характеризуется прежде всего самосознанием</a:t>
            </a:r>
            <a:r>
              <a:rPr lang="ru-RU" sz="3400" dirty="0">
                <a:solidFill>
                  <a:srgbClr val="FFFF00"/>
                </a:solidFill>
                <a:effectLst/>
              </a:rPr>
              <a:t>, </a:t>
            </a:r>
            <a:r>
              <a:rPr lang="ru-RU" sz="3400" dirty="0">
                <a:effectLst/>
              </a:rPr>
              <a:t>как </a:t>
            </a:r>
            <a:r>
              <a:rPr lang="ru-RU" sz="3400" dirty="0">
                <a:solidFill>
                  <a:srgbClr val="00B050"/>
                </a:solidFill>
                <a:effectLst/>
              </a:rPr>
              <a:t>высшим уровнем сознательной психической активности (</a:t>
            </a:r>
            <a:r>
              <a:rPr lang="en-US" sz="3400" dirty="0">
                <a:solidFill>
                  <a:srgbClr val="00B050"/>
                </a:solidFill>
                <a:effectLst/>
              </a:rPr>
              <a:t>P</a:t>
            </a:r>
            <a:r>
              <a:rPr lang="ru-RU" sz="3400" dirty="0">
                <a:solidFill>
                  <a:srgbClr val="00B050"/>
                </a:solidFill>
                <a:effectLst/>
              </a:rPr>
              <a:t>.</a:t>
            </a:r>
            <a:r>
              <a:rPr lang="en-US" sz="3400" dirty="0" err="1">
                <a:solidFill>
                  <a:srgbClr val="00B050"/>
                </a:solidFill>
                <a:effectLst/>
              </a:rPr>
              <a:t>Guiraud</a:t>
            </a:r>
            <a:r>
              <a:rPr lang="ru-RU" sz="3400" dirty="0">
                <a:solidFill>
                  <a:srgbClr val="00B050"/>
                </a:solidFill>
                <a:effectLst/>
              </a:rPr>
              <a:t>, 1950; </a:t>
            </a:r>
            <a:r>
              <a:rPr lang="en-US" sz="3400" dirty="0">
                <a:solidFill>
                  <a:srgbClr val="00B050"/>
                </a:solidFill>
                <a:effectLst/>
              </a:rPr>
              <a:t>H</a:t>
            </a:r>
            <a:r>
              <a:rPr lang="ru-RU" sz="3400" dirty="0">
                <a:solidFill>
                  <a:srgbClr val="00B050"/>
                </a:solidFill>
                <a:effectLst/>
              </a:rPr>
              <a:t>.</a:t>
            </a:r>
            <a:r>
              <a:rPr lang="en-US" sz="3400" dirty="0" err="1">
                <a:solidFill>
                  <a:srgbClr val="00B050"/>
                </a:solidFill>
                <a:effectLst/>
              </a:rPr>
              <a:t>Baruk</a:t>
            </a:r>
            <a:r>
              <a:rPr lang="ru-RU" sz="3400" dirty="0">
                <a:solidFill>
                  <a:srgbClr val="00B050"/>
                </a:solidFill>
                <a:effectLst/>
              </a:rPr>
              <a:t>, 1957). </a:t>
            </a:r>
          </a:p>
          <a:p>
            <a:endParaRPr lang="ru-RU" dirty="0"/>
          </a:p>
        </p:txBody>
      </p:sp>
    </p:spTree>
    <p:extLst>
      <p:ext uri="{BB962C8B-B14F-4D97-AF65-F5344CB8AC3E}">
        <p14:creationId xmlns:p14="http://schemas.microsoft.com/office/powerpoint/2010/main" val="325319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indent="0" algn="ctr">
              <a:spcBef>
                <a:spcPts val="0"/>
              </a:spcBef>
            </a:pPr>
            <a:endParaRPr lang="ru-RU" b="1" i="1" dirty="0" smtClean="0">
              <a:effectLst/>
            </a:endParaRPr>
          </a:p>
          <a:p>
            <a:pPr marL="800100" indent="-457200" algn="ctr">
              <a:spcBef>
                <a:spcPts val="0"/>
              </a:spcBef>
              <a:buFont typeface="Wingdings" panose="05000000000000000000" pitchFamily="2" charset="2"/>
              <a:buChar char="Ø"/>
            </a:pPr>
            <a:r>
              <a:rPr lang="ru-RU" b="1" i="1" dirty="0" smtClean="0">
                <a:solidFill>
                  <a:srgbClr val="FFFF00"/>
                </a:solidFill>
                <a:effectLst/>
              </a:rPr>
              <a:t>Елена </a:t>
            </a:r>
            <a:r>
              <a:rPr lang="ru-RU" b="1" i="1" dirty="0" err="1">
                <a:solidFill>
                  <a:srgbClr val="FFFF00"/>
                </a:solidFill>
                <a:effectLst/>
              </a:rPr>
              <a:t>Теодоровна</a:t>
            </a:r>
            <a:r>
              <a:rPr lang="ru-RU" b="1" i="1" dirty="0">
                <a:solidFill>
                  <a:srgbClr val="FFFF00"/>
                </a:solidFill>
                <a:effectLst/>
              </a:rPr>
              <a:t> Соколова</a:t>
            </a:r>
            <a:endParaRPr lang="ru-RU" dirty="0">
              <a:solidFill>
                <a:srgbClr val="FFFF00"/>
              </a:solidFill>
              <a:effectLst/>
            </a:endParaRPr>
          </a:p>
          <a:p>
            <a:pPr indent="0" algn="ctr">
              <a:spcBef>
                <a:spcPts val="0"/>
              </a:spcBef>
              <a:buNone/>
            </a:pPr>
            <a:r>
              <a:rPr lang="ru-RU" b="1" i="1" dirty="0">
                <a:effectLst/>
              </a:rPr>
              <a:t>доктор психологических наук, </a:t>
            </a:r>
            <a:r>
              <a:rPr lang="ru-RU" b="1" i="1" dirty="0" smtClean="0">
                <a:effectLst/>
              </a:rPr>
              <a:t>профессор</a:t>
            </a:r>
          </a:p>
          <a:p>
            <a:pPr>
              <a:buFont typeface="Wingdings" panose="05000000000000000000" pitchFamily="2" charset="2"/>
              <a:buChar char="Ø"/>
            </a:pPr>
            <a:endParaRPr lang="ru-RU" b="1" i="1" dirty="0">
              <a:effectLst/>
            </a:endParaRPr>
          </a:p>
          <a:p>
            <a:pPr>
              <a:buFont typeface="Wingdings" panose="05000000000000000000" pitchFamily="2" charset="2"/>
              <a:buChar char="Ø"/>
            </a:pPr>
            <a:endParaRPr lang="ru-RU" b="1" i="1" dirty="0" smtClean="0">
              <a:effectLst/>
            </a:endParaRPr>
          </a:p>
          <a:p>
            <a:pPr marL="114300" indent="-457200" algn="ctr">
              <a:spcBef>
                <a:spcPts val="0"/>
              </a:spcBef>
              <a:buFont typeface="Wingdings" panose="05000000000000000000" pitchFamily="2" charset="2"/>
              <a:buChar char="Ø"/>
            </a:pPr>
            <a:r>
              <a:rPr lang="ru-RU" b="1" i="1" dirty="0" err="1" smtClean="0">
                <a:solidFill>
                  <a:srgbClr val="FFFF00"/>
                </a:solidFill>
                <a:effectLst/>
              </a:rPr>
              <a:t>Столин</a:t>
            </a:r>
            <a:r>
              <a:rPr lang="ru-RU" b="1" i="1" dirty="0" smtClean="0">
                <a:solidFill>
                  <a:srgbClr val="FFFF00"/>
                </a:solidFill>
                <a:effectLst/>
              </a:rPr>
              <a:t> </a:t>
            </a:r>
            <a:r>
              <a:rPr lang="ru-RU" b="1" i="1" dirty="0">
                <a:solidFill>
                  <a:srgbClr val="FFFF00"/>
                </a:solidFill>
                <a:effectLst/>
              </a:rPr>
              <a:t>Владимир Викторович</a:t>
            </a:r>
            <a:endParaRPr lang="ru-RU" dirty="0">
              <a:solidFill>
                <a:srgbClr val="FFFF00"/>
              </a:solidFill>
              <a:effectLst/>
            </a:endParaRPr>
          </a:p>
          <a:p>
            <a:pPr marL="0" indent="0" algn="ctr">
              <a:spcBef>
                <a:spcPts val="0"/>
              </a:spcBef>
              <a:buNone/>
            </a:pPr>
            <a:r>
              <a:rPr lang="ru-RU" b="1" i="1" dirty="0">
                <a:effectLst/>
              </a:rPr>
              <a:t>доктор психологических наук, профессор</a:t>
            </a:r>
            <a:endParaRPr lang="ru-RU" dirty="0"/>
          </a:p>
        </p:txBody>
      </p:sp>
      <p:pic>
        <p:nvPicPr>
          <p:cNvPr id="5" name="Рисунок 4" descr="G:\Фото и портреты ученых\Соколова Е.Т. 2.jpg"/>
          <p:cNvPicPr/>
          <p:nvPr/>
        </p:nvPicPr>
        <p:blipFill>
          <a:blip r:embed="rId2">
            <a:extLst>
              <a:ext uri="{28A0092B-C50C-407E-A947-70E740481C1C}">
                <a14:useLocalDpi xmlns:a14="http://schemas.microsoft.com/office/drawing/2010/main" val="0"/>
              </a:ext>
            </a:extLst>
          </a:blip>
          <a:srcRect/>
          <a:stretch>
            <a:fillRect/>
          </a:stretch>
        </p:blipFill>
        <p:spPr bwMode="auto">
          <a:xfrm>
            <a:off x="193735" y="332656"/>
            <a:ext cx="3404359" cy="2886483"/>
          </a:xfrm>
          <a:prstGeom prst="rect">
            <a:avLst/>
          </a:prstGeom>
          <a:noFill/>
          <a:ln>
            <a:noFill/>
          </a:ln>
        </p:spPr>
      </p:pic>
      <p:pic>
        <p:nvPicPr>
          <p:cNvPr id="6" name="Рисунок 5" descr="G:\Фото и портреты ученых\Столин В.В..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789040"/>
            <a:ext cx="3130550" cy="2088515"/>
          </a:xfrm>
          <a:prstGeom prst="rect">
            <a:avLst/>
          </a:prstGeom>
          <a:noFill/>
          <a:ln>
            <a:noFill/>
          </a:ln>
        </p:spPr>
      </p:pic>
    </p:spTree>
    <p:extLst>
      <p:ext uri="{BB962C8B-B14F-4D97-AF65-F5344CB8AC3E}">
        <p14:creationId xmlns:p14="http://schemas.microsoft.com/office/powerpoint/2010/main" val="2393759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p:txBody>
          <a:bodyPr/>
          <a:lstStyle/>
          <a:p>
            <a:endParaRPr lang="ru-RU" sz="3400" b="1" i="1" dirty="0" smtClean="0">
              <a:solidFill>
                <a:srgbClr val="FFFF00"/>
              </a:solidFill>
              <a:effectLst/>
            </a:endParaRPr>
          </a:p>
          <a:p>
            <a:pPr>
              <a:buFont typeface="Wingdings" panose="05000000000000000000" pitchFamily="2" charset="2"/>
              <a:buChar char="Ø"/>
            </a:pPr>
            <a:r>
              <a:rPr lang="ru-RU" sz="3400" b="1" i="1" dirty="0" smtClean="0">
                <a:solidFill>
                  <a:srgbClr val="FFFF00"/>
                </a:solidFill>
                <a:effectLst/>
              </a:rPr>
              <a:t>А.Б</a:t>
            </a:r>
            <a:r>
              <a:rPr lang="ru-RU" sz="3400" b="1" i="1" dirty="0">
                <a:solidFill>
                  <a:srgbClr val="FFFF00"/>
                </a:solidFill>
                <a:effectLst/>
              </a:rPr>
              <a:t>. Холмогорова </a:t>
            </a:r>
            <a:r>
              <a:rPr lang="ru-RU" sz="3400" dirty="0">
                <a:effectLst/>
              </a:rPr>
              <a:t>(2010) подчёркивает, что патология личности всегда входила составной частью в интегративную модель </a:t>
            </a:r>
            <a:r>
              <a:rPr lang="ru-RU" sz="3400" dirty="0" smtClean="0">
                <a:effectLst/>
              </a:rPr>
              <a:t>психических расстройств.</a:t>
            </a:r>
            <a:endParaRPr lang="ru-RU" sz="3400" dirty="0">
              <a:effectLst/>
            </a:endParaRPr>
          </a:p>
          <a:p>
            <a:endParaRPr lang="ru-RU" dirty="0"/>
          </a:p>
        </p:txBody>
      </p:sp>
      <p:sp>
        <p:nvSpPr>
          <p:cNvPr id="3" name="Текст 2"/>
          <p:cNvSpPr>
            <a:spLocks noGrp="1"/>
          </p:cNvSpPr>
          <p:nvPr>
            <p:ph type="body" sz="half" idx="2"/>
          </p:nvPr>
        </p:nvSpPr>
        <p:spPr>
          <a:xfrm>
            <a:off x="395536" y="4149080"/>
            <a:ext cx="3008313" cy="1617043"/>
          </a:xfrm>
        </p:spPr>
        <p:txBody>
          <a:bodyPr/>
          <a:lstStyle/>
          <a:p>
            <a:pPr algn="ctr"/>
            <a:r>
              <a:rPr lang="ru-RU" sz="2800" b="1" dirty="0" err="1" smtClean="0">
                <a:solidFill>
                  <a:srgbClr val="FFFF00"/>
                </a:solidFill>
              </a:rPr>
              <a:t>А.Б.Холмогорова</a:t>
            </a:r>
            <a:r>
              <a:rPr lang="ru-RU" sz="2800" b="1" dirty="0" smtClean="0">
                <a:solidFill>
                  <a:srgbClr val="FFFF00"/>
                </a:solidFill>
              </a:rPr>
              <a:t> </a:t>
            </a:r>
            <a:r>
              <a:rPr lang="ru-RU" sz="2400" dirty="0" smtClean="0"/>
              <a:t>доктор психологических наук, профессор</a:t>
            </a:r>
            <a:endParaRPr lang="ru-RU" sz="2400" dirty="0"/>
          </a:p>
        </p:txBody>
      </p:sp>
      <p:pic>
        <p:nvPicPr>
          <p:cNvPr id="9" name="Рисунок 8" descr="G:\Фото и портреты ученых\Холмогорова А.Б. 2.jpg"/>
          <p:cNvPicPr/>
          <p:nvPr/>
        </p:nvPicPr>
        <p:blipFill>
          <a:blip r:embed="rId2">
            <a:extLst>
              <a:ext uri="{28A0092B-C50C-407E-A947-70E740481C1C}">
                <a14:useLocalDpi xmlns:a14="http://schemas.microsoft.com/office/drawing/2010/main" val="0"/>
              </a:ext>
            </a:extLst>
          </a:blip>
          <a:srcRect/>
          <a:stretch>
            <a:fillRect/>
          </a:stretch>
        </p:blipFill>
        <p:spPr bwMode="auto">
          <a:xfrm>
            <a:off x="-31570" y="764704"/>
            <a:ext cx="3707904" cy="3168352"/>
          </a:xfrm>
          <a:prstGeom prst="rect">
            <a:avLst/>
          </a:prstGeom>
          <a:noFill/>
          <a:ln>
            <a:noFill/>
          </a:ln>
        </p:spPr>
      </p:pic>
      <p:pic>
        <p:nvPicPr>
          <p:cNvPr id="10" name="Picture 6" descr="https://img1.goodfon.com/original/3888x2592/5/cc/vaza-siren-listy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581128"/>
            <a:ext cx="3168352" cy="202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632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6" name="Объект 5"/>
          <p:cNvSpPr>
            <a:spLocks noGrp="1"/>
          </p:cNvSpPr>
          <p:nvPr>
            <p:ph idx="1"/>
          </p:nvPr>
        </p:nvSpPr>
        <p:spPr/>
        <p:txBody>
          <a:bodyPr/>
          <a:lstStyle/>
          <a:p>
            <a:pPr>
              <a:buFont typeface="Wingdings" panose="05000000000000000000" pitchFamily="2" charset="2"/>
              <a:buChar char="Ø"/>
            </a:pPr>
            <a:r>
              <a:rPr lang="ru-RU" dirty="0">
                <a:effectLst/>
              </a:rPr>
              <a:t>В то же время </a:t>
            </a:r>
            <a:r>
              <a:rPr lang="ru-RU" b="1" i="1" dirty="0" err="1">
                <a:solidFill>
                  <a:srgbClr val="FFFF00"/>
                </a:solidFill>
                <a:effectLst/>
              </a:rPr>
              <a:t>Б.В.Зейгарник</a:t>
            </a:r>
            <a:r>
              <a:rPr lang="ru-RU" dirty="0">
                <a:effectLst/>
              </a:rPr>
              <a:t> (1999) отмечает, что на современном этапе </a:t>
            </a:r>
            <a:r>
              <a:rPr lang="ru-RU" b="1" dirty="0">
                <a:solidFill>
                  <a:srgbClr val="FFFF00"/>
                </a:solidFill>
                <a:effectLst/>
              </a:rPr>
              <a:t>не представляется возможным предложить какую-либо жёсткую классификацию личностной патологии.</a:t>
            </a:r>
          </a:p>
          <a:p>
            <a:endParaRPr lang="ru-RU" dirty="0"/>
          </a:p>
        </p:txBody>
      </p:sp>
      <p:sp>
        <p:nvSpPr>
          <p:cNvPr id="4" name="Текст 3"/>
          <p:cNvSpPr>
            <a:spLocks noGrp="1"/>
          </p:cNvSpPr>
          <p:nvPr>
            <p:ph type="body" sz="half" idx="2"/>
          </p:nvPr>
        </p:nvSpPr>
        <p:spPr>
          <a:xfrm>
            <a:off x="323528" y="3717032"/>
            <a:ext cx="3384375" cy="2232248"/>
          </a:xfrm>
        </p:spPr>
        <p:txBody>
          <a:bodyPr/>
          <a:lstStyle/>
          <a:p>
            <a:pPr algn="ctr"/>
            <a:r>
              <a:rPr lang="ru-RU" sz="2800" b="1" dirty="0" err="1" smtClean="0">
                <a:solidFill>
                  <a:srgbClr val="FFFF00"/>
                </a:solidFill>
              </a:rPr>
              <a:t>Б.В.Зейгарник</a:t>
            </a:r>
            <a:r>
              <a:rPr lang="ru-RU" dirty="0" smtClean="0"/>
              <a:t> </a:t>
            </a:r>
          </a:p>
          <a:p>
            <a:pPr algn="ctr"/>
            <a:r>
              <a:rPr lang="ru-RU" sz="2000" dirty="0" smtClean="0"/>
              <a:t>(1900-1988)</a:t>
            </a:r>
          </a:p>
          <a:p>
            <a:pPr algn="ctr"/>
            <a:r>
              <a:rPr lang="ru-RU" sz="2400" dirty="0"/>
              <a:t>д</a:t>
            </a:r>
            <a:r>
              <a:rPr lang="ru-RU" sz="2400" dirty="0" smtClean="0"/>
              <a:t>октор психологических наук, профессор</a:t>
            </a:r>
            <a:endParaRPr lang="ru-RU" sz="2000" dirty="0"/>
          </a:p>
        </p:txBody>
      </p:sp>
      <p:pic>
        <p:nvPicPr>
          <p:cNvPr id="3" name="Рисунок 2" descr="G:\Фото и портреты ученых\Bluma_Zeigarnik.jpg"/>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3023362" cy="3356992"/>
          </a:xfrm>
          <a:prstGeom prst="rect">
            <a:avLst/>
          </a:prstGeom>
          <a:noFill/>
          <a:ln>
            <a:noFill/>
          </a:ln>
        </p:spPr>
      </p:pic>
      <p:pic>
        <p:nvPicPr>
          <p:cNvPr id="7" name="Picture 4" descr="http://sepimages.ru/uploads/images/t/s/v/tsvetok_magnolija_foto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4725144"/>
            <a:ext cx="2952328" cy="184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27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3575050" y="273050"/>
            <a:ext cx="5317430" cy="6324302"/>
          </a:xfrm>
        </p:spPr>
        <p:txBody>
          <a:bodyPr/>
          <a:lstStyle/>
          <a:p>
            <a:r>
              <a:rPr lang="ru-RU" dirty="0" smtClean="0">
                <a:effectLst/>
              </a:rPr>
              <a:t>Об этом прозорливо говорил в одной из своих работ 30-х годов </a:t>
            </a:r>
            <a:r>
              <a:rPr lang="ru-RU" b="1" i="1" dirty="0" smtClean="0">
                <a:effectLst/>
              </a:rPr>
              <a:t>Пётр Борисович Ганнушкин.</a:t>
            </a:r>
            <a:r>
              <a:rPr lang="ru-RU" dirty="0" smtClean="0">
                <a:effectLst/>
              </a:rPr>
              <a:t> Он подчёркивал, что </a:t>
            </a:r>
            <a:r>
              <a:rPr lang="ru-RU" b="1" i="1" dirty="0" smtClean="0">
                <a:solidFill>
                  <a:srgbClr val="FFFF00"/>
                </a:solidFill>
                <a:effectLst/>
              </a:rPr>
              <a:t>ни психолог, ни психиатр в отдельности не смогут познать, что такое личность.</a:t>
            </a:r>
            <a:r>
              <a:rPr lang="ru-RU" dirty="0" smtClean="0">
                <a:solidFill>
                  <a:srgbClr val="FFFF00"/>
                </a:solidFill>
                <a:effectLst/>
              </a:rPr>
              <a:t> </a:t>
            </a:r>
            <a:endParaRPr lang="ru-RU" dirty="0">
              <a:solidFill>
                <a:srgbClr val="FFFF00"/>
              </a:solidFill>
            </a:endParaRPr>
          </a:p>
        </p:txBody>
      </p:sp>
      <p:pic>
        <p:nvPicPr>
          <p:cNvPr id="2050" name="Picture 2" descr="C:\Users\User\Desktop\Фото и портреты ученых\Ганнушкин Петр Борисович.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32656"/>
            <a:ext cx="3312368" cy="436888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504" y="4701543"/>
            <a:ext cx="8928992" cy="1938992"/>
          </a:xfrm>
          <a:prstGeom prst="rect">
            <a:avLst/>
          </a:prstGeom>
        </p:spPr>
        <p:txBody>
          <a:bodyPr wrap="square">
            <a:spAutoFit/>
          </a:bodyPr>
          <a:lstStyle/>
          <a:p>
            <a:r>
              <a:rPr lang="ru-RU" sz="4000" dirty="0"/>
              <a:t>Добавим от себя: не смогут в отдельности познать также психотерапевты, наркологи, социологи</a:t>
            </a:r>
            <a:r>
              <a:rPr lang="ru-RU" sz="2400" dirty="0"/>
              <a:t>.</a:t>
            </a:r>
          </a:p>
        </p:txBody>
      </p:sp>
    </p:spTree>
    <p:extLst>
      <p:ext uri="{BB962C8B-B14F-4D97-AF65-F5344CB8AC3E}">
        <p14:creationId xmlns:p14="http://schemas.microsoft.com/office/powerpoint/2010/main" val="2602275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47864" y="692696"/>
            <a:ext cx="5544616" cy="5976664"/>
          </a:xfrm>
        </p:spPr>
        <p:txBody>
          <a:bodyPr/>
          <a:lstStyle/>
          <a:p>
            <a:pPr>
              <a:buFont typeface="Wingdings" panose="05000000000000000000" pitchFamily="2" charset="2"/>
              <a:buChar char="Ø"/>
            </a:pPr>
            <a:r>
              <a:rPr lang="ru-RU" sz="3000" dirty="0">
                <a:effectLst/>
              </a:rPr>
              <a:t>-осознанность индивидом своих </a:t>
            </a:r>
            <a:r>
              <a:rPr lang="ru-RU" sz="3000" dirty="0" smtClean="0">
                <a:effectLst/>
              </a:rPr>
              <a:t>отношений к себе и к действительности;</a:t>
            </a:r>
            <a:endParaRPr lang="ru-RU" sz="3000" dirty="0">
              <a:effectLst/>
            </a:endParaRPr>
          </a:p>
          <a:p>
            <a:pPr>
              <a:buFont typeface="Wingdings" panose="05000000000000000000" pitchFamily="2" charset="2"/>
              <a:buChar char="Ø"/>
            </a:pPr>
            <a:r>
              <a:rPr lang="ru-RU" sz="3000" dirty="0" smtClean="0">
                <a:effectLst/>
              </a:rPr>
              <a:t>-устойчивость иерархической системы мотивов </a:t>
            </a:r>
            <a:r>
              <a:rPr lang="ru-RU" sz="3000" dirty="0" err="1" smtClean="0">
                <a:effectLst/>
              </a:rPr>
              <a:t>индивидума</a:t>
            </a:r>
            <a:r>
              <a:rPr lang="ru-RU" sz="3000" dirty="0" smtClean="0">
                <a:effectLst/>
              </a:rPr>
              <a:t>;</a:t>
            </a:r>
          </a:p>
          <a:p>
            <a:pPr>
              <a:buFont typeface="Wingdings" panose="05000000000000000000" pitchFamily="2" charset="2"/>
              <a:buChar char="Ø"/>
            </a:pPr>
            <a:r>
              <a:rPr lang="ru-RU" sz="3000" dirty="0" smtClean="0">
                <a:effectLst/>
              </a:rPr>
              <a:t>-его активность со стремлением расширять сферу своей деятельности;</a:t>
            </a:r>
          </a:p>
          <a:p>
            <a:pPr>
              <a:buFont typeface="Wingdings" panose="05000000000000000000" pitchFamily="2" charset="2"/>
              <a:buChar char="Ø"/>
            </a:pPr>
            <a:r>
              <a:rPr lang="ru-RU" sz="3000" dirty="0" smtClean="0">
                <a:effectLst/>
              </a:rPr>
              <a:t>-наличие у индивида «смысловых динамических систем» – по </a:t>
            </a:r>
            <a:r>
              <a:rPr lang="ru-RU" sz="3000" b="1" i="1" dirty="0" err="1" smtClean="0">
                <a:solidFill>
                  <a:srgbClr val="FFFF00"/>
                </a:solidFill>
                <a:effectLst/>
              </a:rPr>
              <a:t>Л.С.Выготскому</a:t>
            </a:r>
            <a:r>
              <a:rPr lang="ru-RU" sz="3000" dirty="0" smtClean="0">
                <a:effectLst/>
              </a:rPr>
              <a:t>)</a:t>
            </a:r>
          </a:p>
          <a:p>
            <a:endParaRPr lang="ru-RU" dirty="0"/>
          </a:p>
        </p:txBody>
      </p:sp>
      <p:pic>
        <p:nvPicPr>
          <p:cNvPr id="6" name="Рисунок 5" descr="G:\Фото и портреты ученых\Выготский Л.С..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3024336" cy="3541127"/>
          </a:xfrm>
          <a:prstGeom prst="rect">
            <a:avLst/>
          </a:prstGeom>
          <a:noFill/>
          <a:ln>
            <a:noFill/>
          </a:ln>
        </p:spPr>
      </p:pic>
      <p:sp>
        <p:nvSpPr>
          <p:cNvPr id="7" name="Прямоугольник 6"/>
          <p:cNvSpPr/>
          <p:nvPr/>
        </p:nvSpPr>
        <p:spPr>
          <a:xfrm>
            <a:off x="3934" y="4293096"/>
            <a:ext cx="3271922" cy="2185214"/>
          </a:xfrm>
          <a:prstGeom prst="rect">
            <a:avLst/>
          </a:prstGeom>
        </p:spPr>
        <p:txBody>
          <a:bodyPr wrap="square">
            <a:spAutoFit/>
          </a:bodyPr>
          <a:lstStyle/>
          <a:p>
            <a:pPr algn="ctr"/>
            <a:r>
              <a:rPr lang="ru-RU" sz="2800" b="1" i="1" dirty="0">
                <a:solidFill>
                  <a:srgbClr val="FFFF00"/>
                </a:solidFill>
              </a:rPr>
              <a:t>Лев Семёнович </a:t>
            </a:r>
            <a:r>
              <a:rPr lang="ru-RU" sz="2800" b="1" i="1" dirty="0" err="1">
                <a:solidFill>
                  <a:srgbClr val="FFFF00"/>
                </a:solidFill>
              </a:rPr>
              <a:t>Выгоотский</a:t>
            </a:r>
            <a:r>
              <a:rPr lang="ru-RU" sz="2800" b="1" i="1" dirty="0">
                <a:solidFill>
                  <a:srgbClr val="FFFF00"/>
                </a:solidFill>
              </a:rPr>
              <a:t>  </a:t>
            </a:r>
            <a:endParaRPr lang="ru-RU" sz="2800" b="1" i="1" dirty="0" smtClean="0">
              <a:solidFill>
                <a:srgbClr val="FFFF00"/>
              </a:solidFill>
            </a:endParaRPr>
          </a:p>
          <a:p>
            <a:pPr algn="ctr"/>
            <a:r>
              <a:rPr lang="ru-RU" sz="2000" b="1" i="1" dirty="0" smtClean="0"/>
              <a:t>(</a:t>
            </a:r>
            <a:r>
              <a:rPr lang="ru-RU" sz="2000" b="1" i="1" dirty="0">
                <a:hlinkClick r:id="rId3" tooltip="1896 год"/>
              </a:rPr>
              <a:t>1896</a:t>
            </a:r>
            <a:r>
              <a:rPr lang="ru-RU" sz="2000" b="1" i="1" dirty="0"/>
              <a:t>- </a:t>
            </a:r>
            <a:r>
              <a:rPr lang="ru-RU" sz="2000" b="1" i="1" dirty="0">
                <a:hlinkClick r:id="rId4" tooltip="1934"/>
              </a:rPr>
              <a:t>1934</a:t>
            </a:r>
            <a:r>
              <a:rPr lang="ru-RU" sz="2000" b="1" i="1" dirty="0"/>
              <a:t>)</a:t>
            </a:r>
            <a:endParaRPr lang="ru-RU" sz="2000" dirty="0"/>
          </a:p>
          <a:p>
            <a:pPr algn="ctr"/>
            <a:r>
              <a:rPr lang="ru-RU" sz="2000" b="1" i="1" dirty="0"/>
              <a:t>Советский психолог, разработчик базисных теорий психологии</a:t>
            </a:r>
            <a:endParaRPr lang="ru-RU" sz="2000" dirty="0"/>
          </a:p>
        </p:txBody>
      </p:sp>
    </p:spTree>
    <p:extLst>
      <p:ext uri="{BB962C8B-B14F-4D97-AF65-F5344CB8AC3E}">
        <p14:creationId xmlns:p14="http://schemas.microsoft.com/office/powerpoint/2010/main" val="2368717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457200" y="620688"/>
            <a:ext cx="8229600" cy="5505475"/>
          </a:xfrm>
        </p:spPr>
        <p:txBody>
          <a:bodyPr/>
          <a:lstStyle/>
          <a:p>
            <a:pPr>
              <a:buFont typeface="Wingdings" panose="05000000000000000000" pitchFamily="2" charset="2"/>
              <a:buChar char="Ø"/>
            </a:pPr>
            <a:r>
              <a:rPr lang="ru-RU" sz="3000" dirty="0" smtClean="0">
                <a:solidFill>
                  <a:srgbClr val="FFFF00"/>
                </a:solidFill>
              </a:rPr>
              <a:t>Из всех видов личностных расстройств наименее изучены психотические состояния личности, </a:t>
            </a:r>
            <a:r>
              <a:rPr lang="ru-RU" sz="3000" dirty="0" smtClean="0"/>
              <a:t>вероятно, из-за того, что в таких состояниях </a:t>
            </a:r>
            <a:r>
              <a:rPr lang="ru-RU" sz="3000" dirty="0" smtClean="0">
                <a:solidFill>
                  <a:srgbClr val="00B050"/>
                </a:solidFill>
              </a:rPr>
              <a:t>продуктивный контакт с больным либо невозможен, либо крайне затруднён.</a:t>
            </a:r>
            <a:r>
              <a:rPr lang="ru-RU" sz="3000" dirty="0" smtClean="0"/>
              <a:t> К тому же при этом внимания больше уделяется выяснению расстройств галлюцинаторных, бредовых, аффективных, состоянию сознания, чем особенностям состояния личности. Между тем изучение собственно личности очень важно для принятия мер по ускорению выхода из психоза.</a:t>
            </a:r>
            <a:endParaRPr lang="ru-RU" sz="3000" dirty="0"/>
          </a:p>
        </p:txBody>
      </p:sp>
    </p:spTree>
    <p:extLst>
      <p:ext uri="{BB962C8B-B14F-4D97-AF65-F5344CB8AC3E}">
        <p14:creationId xmlns:p14="http://schemas.microsoft.com/office/powerpoint/2010/main" val="1926078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457200" y="620688"/>
            <a:ext cx="8435280" cy="5688632"/>
          </a:xfrm>
        </p:spPr>
        <p:txBody>
          <a:bodyPr/>
          <a:lstStyle/>
          <a:p>
            <a:pPr marL="0" indent="0" algn="ctr">
              <a:buNone/>
            </a:pPr>
            <a:r>
              <a:rPr lang="ru-RU" sz="3100" b="1" i="1" dirty="0" smtClean="0">
                <a:solidFill>
                  <a:srgbClr val="FFFF00"/>
                </a:solidFill>
                <a:effectLst/>
              </a:rPr>
              <a:t>Психотическое  состояние личности характеризуется</a:t>
            </a:r>
            <a:r>
              <a:rPr lang="ru-RU" sz="3100" dirty="0" smtClean="0">
                <a:solidFill>
                  <a:srgbClr val="FFFF00"/>
                </a:solidFill>
                <a:effectLst/>
              </a:rPr>
              <a:t>: </a:t>
            </a:r>
          </a:p>
          <a:p>
            <a:pPr>
              <a:buFont typeface="Wingdings" panose="05000000000000000000" pitchFamily="2" charset="2"/>
              <a:buChar char="Ø"/>
            </a:pPr>
            <a:r>
              <a:rPr lang="ru-RU" sz="3100" dirty="0" smtClean="0">
                <a:effectLst/>
              </a:rPr>
              <a:t>-патологическим содержанием самосознания;</a:t>
            </a:r>
          </a:p>
          <a:p>
            <a:pPr>
              <a:buFont typeface="Wingdings" panose="05000000000000000000" pitchFamily="2" charset="2"/>
              <a:buChar char="Ø"/>
            </a:pPr>
            <a:r>
              <a:rPr lang="ru-RU" sz="3100" dirty="0" smtClean="0">
                <a:effectLst/>
              </a:rPr>
              <a:t>-неадекватной ориентированностью индивида;</a:t>
            </a:r>
          </a:p>
          <a:p>
            <a:pPr>
              <a:buFont typeface="Wingdings" panose="05000000000000000000" pitchFamily="2" charset="2"/>
              <a:buChar char="Ø"/>
            </a:pPr>
            <a:r>
              <a:rPr lang="ru-RU" sz="3100" dirty="0" smtClean="0">
                <a:effectLst/>
              </a:rPr>
              <a:t>-неадекватностью его пониманий, оценок, отношений, поступков, деятельности;</a:t>
            </a:r>
          </a:p>
          <a:p>
            <a:pPr>
              <a:buFont typeface="Wingdings" panose="05000000000000000000" pitchFamily="2" charset="2"/>
              <a:buChar char="Ø"/>
            </a:pPr>
            <a:r>
              <a:rPr lang="ru-RU" sz="3100" dirty="0" smtClean="0">
                <a:effectLst/>
              </a:rPr>
              <a:t>-игнорированием </a:t>
            </a:r>
            <a:r>
              <a:rPr lang="ru-RU" sz="3100" dirty="0" err="1" smtClean="0">
                <a:effectLst/>
              </a:rPr>
              <a:t>несомненых</a:t>
            </a:r>
            <a:r>
              <a:rPr lang="ru-RU" sz="3100" dirty="0" smtClean="0">
                <a:effectLst/>
              </a:rPr>
              <a:t> доказательств;</a:t>
            </a:r>
          </a:p>
          <a:p>
            <a:pPr>
              <a:buFont typeface="Wingdings" panose="05000000000000000000" pitchFamily="2" charset="2"/>
              <a:buChar char="Ø"/>
            </a:pPr>
            <a:r>
              <a:rPr lang="ru-RU" sz="3100" dirty="0" smtClean="0">
                <a:effectLst/>
              </a:rPr>
              <a:t>-утратой чувства обособленности «Я»;</a:t>
            </a:r>
          </a:p>
          <a:p>
            <a:pPr>
              <a:buFont typeface="Wingdings" panose="05000000000000000000" pitchFamily="2" charset="2"/>
              <a:buChar char="Ø"/>
            </a:pPr>
            <a:r>
              <a:rPr lang="ru-RU" sz="3100" dirty="0" smtClean="0">
                <a:effectLst/>
              </a:rPr>
              <a:t>-утратой продуктивного взаимодействия с реальностью;</a:t>
            </a:r>
            <a:endParaRPr lang="ru-RU" sz="3100" dirty="0" smtClean="0"/>
          </a:p>
          <a:p>
            <a:pPr>
              <a:buFont typeface="Wingdings" panose="05000000000000000000" pitchFamily="2" charset="2"/>
              <a:buChar char="Ø"/>
            </a:pPr>
            <a:endParaRPr lang="ru-RU" sz="3300" dirty="0" smtClean="0">
              <a:effectLst/>
            </a:endParaRPr>
          </a:p>
        </p:txBody>
      </p:sp>
    </p:spTree>
    <p:extLst>
      <p:ext uri="{BB962C8B-B14F-4D97-AF65-F5344CB8AC3E}">
        <p14:creationId xmlns:p14="http://schemas.microsoft.com/office/powerpoint/2010/main" val="4069137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548680"/>
            <a:ext cx="8784976" cy="5688632"/>
          </a:xfrm>
        </p:spPr>
        <p:txBody>
          <a:bodyPr/>
          <a:lstStyle/>
          <a:p>
            <a:pPr>
              <a:buFont typeface="Wingdings" panose="05000000000000000000" pitchFamily="2" charset="2"/>
              <a:buChar char="Ø"/>
            </a:pPr>
            <a:r>
              <a:rPr lang="ru-RU" b="1" i="1" dirty="0" smtClean="0">
                <a:solidFill>
                  <a:srgbClr val="FFFF00"/>
                </a:solidFill>
                <a:effectLst/>
              </a:rPr>
              <a:t>Продолжение:</a:t>
            </a:r>
            <a:endParaRPr lang="ru-RU" dirty="0" smtClean="0">
              <a:solidFill>
                <a:srgbClr val="FFFF00"/>
              </a:solidFill>
              <a:effectLst/>
            </a:endParaRPr>
          </a:p>
          <a:p>
            <a:pPr>
              <a:buFont typeface="Wingdings" panose="05000000000000000000" pitchFamily="2" charset="2"/>
              <a:buChar char="Ø"/>
            </a:pPr>
            <a:r>
              <a:rPr lang="ru-RU" dirty="0" smtClean="0">
                <a:effectLst/>
              </a:rPr>
              <a:t>-выраженным нарушением восприятия и оценки реальности;</a:t>
            </a:r>
          </a:p>
          <a:p>
            <a:pPr>
              <a:buFont typeface="Wingdings" panose="05000000000000000000" pitchFamily="2" charset="2"/>
              <a:buChar char="Ø"/>
            </a:pPr>
            <a:r>
              <a:rPr lang="ru-RU" dirty="0" smtClean="0">
                <a:effectLst/>
              </a:rPr>
              <a:t>-утратой чувства принадлежности себе своего «Я», в т.ч. – физического, душевного, духовного;</a:t>
            </a:r>
          </a:p>
          <a:p>
            <a:pPr>
              <a:buFont typeface="Wingdings" panose="05000000000000000000" pitchFamily="2" charset="2"/>
              <a:buChar char="Ø"/>
            </a:pPr>
            <a:r>
              <a:rPr lang="ru-RU" dirty="0" smtClean="0">
                <a:effectLst/>
              </a:rPr>
              <a:t>-утратой чувства собственной активности;</a:t>
            </a:r>
          </a:p>
          <a:p>
            <a:pPr>
              <a:buFont typeface="Wingdings" panose="05000000000000000000" pitchFamily="2" charset="2"/>
              <a:buChar char="Ø"/>
            </a:pPr>
            <a:r>
              <a:rPr lang="ru-RU" dirty="0" smtClean="0">
                <a:effectLst/>
              </a:rPr>
              <a:t>-неприятием или отвержением собственного «Я»</a:t>
            </a:r>
          </a:p>
          <a:p>
            <a:pPr>
              <a:buFont typeface="Wingdings" panose="05000000000000000000" pitchFamily="2" charset="2"/>
              <a:buChar char="Ø"/>
            </a:pPr>
            <a:r>
              <a:rPr lang="ru-RU" dirty="0" smtClean="0"/>
              <a:t>-утратой смысла собственной активности или даже смысла собственной жизни.</a:t>
            </a:r>
            <a:endParaRPr lang="ru-RU" dirty="0"/>
          </a:p>
        </p:txBody>
      </p:sp>
    </p:spTree>
    <p:extLst>
      <p:ext uri="{BB962C8B-B14F-4D97-AF65-F5344CB8AC3E}">
        <p14:creationId xmlns:p14="http://schemas.microsoft.com/office/powerpoint/2010/main" val="194111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r>
              <a:rPr lang="ru-RU" sz="3600" dirty="0" smtClean="0">
                <a:latin typeface="Times New Roman" panose="02020603050405020304" pitchFamily="18" charset="0"/>
                <a:cs typeface="Times New Roman" panose="02020603050405020304" pitchFamily="18" charset="0"/>
              </a:rPr>
              <a:t>Без преувеличения можно утверждать, что </a:t>
            </a:r>
            <a:r>
              <a:rPr lang="ru-RU" sz="3600" b="1" i="1" dirty="0" smtClean="0">
                <a:solidFill>
                  <a:srgbClr val="FFFF00"/>
                </a:solidFill>
                <a:latin typeface="Times New Roman" panose="02020603050405020304" pitchFamily="18" charset="0"/>
                <a:cs typeface="Times New Roman" panose="02020603050405020304" pitchFamily="18" charset="0"/>
              </a:rPr>
              <a:t>симптомы и синдромы личностной психопатологии не проработаны глубоко  с позиций общего психопатологического анализа. </a:t>
            </a:r>
            <a:r>
              <a:rPr lang="ru-RU" sz="3600" dirty="0" smtClean="0">
                <a:latin typeface="Times New Roman" panose="02020603050405020304" pitchFamily="18" charset="0"/>
                <a:cs typeface="Times New Roman" panose="02020603050405020304" pitchFamily="18" charset="0"/>
              </a:rPr>
              <a:t>В итоге в действующей МКБ фигурирует фактически один раздел личностной патологии, т.е. психопатии, да ещё одна рубрика об органическом расстройстве личности.</a:t>
            </a:r>
          </a:p>
          <a:p>
            <a:endParaRPr lang="ru-RU" dirty="0"/>
          </a:p>
        </p:txBody>
      </p:sp>
    </p:spTree>
    <p:extLst>
      <p:ext uri="{BB962C8B-B14F-4D97-AF65-F5344CB8AC3E}">
        <p14:creationId xmlns:p14="http://schemas.microsoft.com/office/powerpoint/2010/main" val="420660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832648"/>
          </a:xfrm>
        </p:spPr>
        <p:txBody>
          <a:bodyPr/>
          <a:lstStyle/>
          <a:p>
            <a:pPr marL="0" indent="0" algn="ctr">
              <a:buNone/>
            </a:pPr>
            <a:r>
              <a:rPr lang="ru-RU" sz="2800" b="1" i="1" dirty="0" smtClean="0">
                <a:solidFill>
                  <a:srgbClr val="00B050"/>
                </a:solidFill>
                <a:effectLst/>
              </a:rPr>
              <a:t>Из отдельных видов личностной патологии наиболее часто встречаются следующие:</a:t>
            </a:r>
          </a:p>
          <a:p>
            <a:pPr>
              <a:buFont typeface="Wingdings" panose="05000000000000000000" pitchFamily="2" charset="2"/>
              <a:buChar char="Ø"/>
            </a:pPr>
            <a:r>
              <a:rPr lang="ru-RU" sz="2800" b="1" i="1" dirty="0" smtClean="0">
                <a:solidFill>
                  <a:srgbClr val="FFFF00"/>
                </a:solidFill>
                <a:effectLst/>
              </a:rPr>
              <a:t>1.Расстройства </a:t>
            </a:r>
            <a:r>
              <a:rPr lang="ru-RU" sz="2800" b="1" i="1" dirty="0">
                <a:solidFill>
                  <a:srgbClr val="FFFF00"/>
                </a:solidFill>
                <a:effectLst/>
              </a:rPr>
              <a:t>личности, развивающиеся преимущественно в сфере её смыслов.  </a:t>
            </a:r>
            <a:r>
              <a:rPr lang="ru-RU" sz="2800" dirty="0">
                <a:effectLst/>
              </a:rPr>
              <a:t>Данный  тип личностных изменений проявляется </a:t>
            </a:r>
            <a:r>
              <a:rPr lang="ru-RU" sz="2800" dirty="0">
                <a:solidFill>
                  <a:srgbClr val="00B050"/>
                </a:solidFill>
                <a:effectLst/>
              </a:rPr>
              <a:t>отклонениями в самооценках и оценках окружающих, </a:t>
            </a:r>
            <a:r>
              <a:rPr lang="ru-RU" sz="2800" dirty="0">
                <a:effectLst/>
              </a:rPr>
              <a:t>в глубокой трансформации своих жизненных установок и интересов, в </a:t>
            </a:r>
            <a:r>
              <a:rPr lang="ru-RU" sz="2800" b="1" i="1" dirty="0">
                <a:effectLst/>
              </a:rPr>
              <a:t>появлении патологических ценностей и направленностей личности</a:t>
            </a:r>
            <a:r>
              <a:rPr lang="ru-RU" sz="2800" dirty="0">
                <a:effectLst/>
              </a:rPr>
              <a:t>, </a:t>
            </a:r>
            <a:r>
              <a:rPr lang="ru-RU" sz="2800" dirty="0">
                <a:solidFill>
                  <a:srgbClr val="FFFF00"/>
                </a:solidFill>
                <a:effectLst/>
              </a:rPr>
              <a:t>патологических смыслов и патологического </a:t>
            </a:r>
            <a:r>
              <a:rPr lang="ru-RU" sz="2800" dirty="0" smtClean="0">
                <a:solidFill>
                  <a:srgbClr val="FFFF00"/>
                </a:solidFill>
                <a:effectLst/>
              </a:rPr>
              <a:t>содержания: </a:t>
            </a:r>
            <a:r>
              <a:rPr lang="ru-RU" sz="2800" dirty="0" smtClean="0">
                <a:effectLst/>
              </a:rPr>
              <a:t>с идеями ревности, величия, преследования, изобретения, наличия болезни и т.п.</a:t>
            </a:r>
            <a:endParaRPr lang="ru-RU" dirty="0">
              <a:solidFill>
                <a:srgbClr val="FFFF00"/>
              </a:solidFill>
            </a:endParaRPr>
          </a:p>
        </p:txBody>
      </p:sp>
    </p:spTree>
    <p:extLst>
      <p:ext uri="{BB962C8B-B14F-4D97-AF65-F5344CB8AC3E}">
        <p14:creationId xmlns:p14="http://schemas.microsoft.com/office/powerpoint/2010/main" val="368034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lstStyle/>
          <a:p>
            <a:pPr>
              <a:buFont typeface="Wingdings" panose="05000000000000000000" pitchFamily="2" charset="2"/>
              <a:buChar char="Ø"/>
            </a:pPr>
            <a:r>
              <a:rPr lang="ru-RU" sz="3100" b="1" i="1" dirty="0" smtClean="0">
                <a:solidFill>
                  <a:srgbClr val="FFFF00"/>
                </a:solidFill>
                <a:effectLst/>
              </a:rPr>
              <a:t>2.Расстройства </a:t>
            </a:r>
            <a:r>
              <a:rPr lang="ru-RU" sz="3100" b="1" i="1" dirty="0">
                <a:solidFill>
                  <a:srgbClr val="FFFF00"/>
                </a:solidFill>
                <a:effectLst/>
              </a:rPr>
              <a:t>личности, связанные преимущественно с нарушениями в сфере её ресурсов. </a:t>
            </a:r>
            <a:r>
              <a:rPr lang="ru-RU" sz="3100" dirty="0">
                <a:effectLst/>
              </a:rPr>
              <a:t>Они проявляются </a:t>
            </a:r>
            <a:r>
              <a:rPr lang="ru-RU" sz="3100" dirty="0" smtClean="0">
                <a:effectLst/>
              </a:rPr>
              <a:t>неспособностью справляться с повседневными требованиями жизни; утратой привычных навыков, снижением продуктивности </a:t>
            </a:r>
            <a:r>
              <a:rPr lang="ru-RU" sz="3100" dirty="0">
                <a:effectLst/>
              </a:rPr>
              <a:t>в познавательной деятельности, </a:t>
            </a:r>
            <a:r>
              <a:rPr lang="ru-RU" sz="3100" b="1" dirty="0" smtClean="0">
                <a:solidFill>
                  <a:srgbClr val="00B050"/>
                </a:solidFill>
                <a:effectLst/>
              </a:rPr>
              <a:t>при </a:t>
            </a:r>
            <a:r>
              <a:rPr lang="ru-RU" sz="3100" b="1" dirty="0">
                <a:solidFill>
                  <a:srgbClr val="00B050"/>
                </a:solidFill>
                <a:effectLst/>
              </a:rPr>
              <a:t>одновременном ослаблении критического к себе </a:t>
            </a:r>
            <a:r>
              <a:rPr lang="ru-RU" sz="3100" b="1" dirty="0" smtClean="0">
                <a:solidFill>
                  <a:srgbClr val="00B050"/>
                </a:solidFill>
                <a:effectLst/>
              </a:rPr>
              <a:t>отношения</a:t>
            </a:r>
            <a:r>
              <a:rPr lang="ru-RU" sz="3100" b="1" dirty="0">
                <a:solidFill>
                  <a:srgbClr val="00B050"/>
                </a:solidFill>
                <a:effectLst/>
              </a:rPr>
              <a:t>;</a:t>
            </a:r>
            <a:r>
              <a:rPr lang="ru-RU" sz="3100" b="1" dirty="0" smtClean="0">
                <a:solidFill>
                  <a:srgbClr val="00B050"/>
                </a:solidFill>
                <a:effectLst/>
              </a:rPr>
              <a:t> способностей </a:t>
            </a:r>
            <a:r>
              <a:rPr lang="ru-RU" sz="3100" b="1" dirty="0">
                <a:solidFill>
                  <a:srgbClr val="00B050"/>
                </a:solidFill>
                <a:effectLst/>
              </a:rPr>
              <a:t>к планированию и организации своего поведения, </a:t>
            </a:r>
            <a:r>
              <a:rPr lang="ru-RU" sz="3100" dirty="0" smtClean="0">
                <a:effectLst/>
              </a:rPr>
              <a:t>предвидению </a:t>
            </a:r>
            <a:r>
              <a:rPr lang="ru-RU" sz="3100" dirty="0">
                <a:effectLst/>
              </a:rPr>
              <a:t>его последствий.</a:t>
            </a:r>
          </a:p>
          <a:p>
            <a:pPr marL="0" indent="0">
              <a:buNone/>
            </a:pPr>
            <a:endParaRPr lang="ru-RU" dirty="0"/>
          </a:p>
        </p:txBody>
      </p:sp>
    </p:spTree>
    <p:extLst>
      <p:ext uri="{BB962C8B-B14F-4D97-AF65-F5344CB8AC3E}">
        <p14:creationId xmlns:p14="http://schemas.microsoft.com/office/powerpoint/2010/main" val="386688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507288" cy="5904656"/>
          </a:xfrm>
        </p:spPr>
        <p:txBody>
          <a:bodyPr/>
          <a:lstStyle/>
          <a:p>
            <a:pPr>
              <a:buFont typeface="Wingdings" panose="05000000000000000000" pitchFamily="2" charset="2"/>
              <a:buChar char="Ø"/>
            </a:pPr>
            <a:r>
              <a:rPr lang="ru-RU" b="1" i="1" dirty="0" smtClean="0">
                <a:solidFill>
                  <a:srgbClr val="FFFF00"/>
                </a:solidFill>
                <a:effectLst/>
              </a:rPr>
              <a:t>3.Декомпенсация </a:t>
            </a:r>
            <a:r>
              <a:rPr lang="ru-RU" b="1" i="1" dirty="0">
                <a:solidFill>
                  <a:srgbClr val="FFFF00"/>
                </a:solidFill>
                <a:effectLst/>
              </a:rPr>
              <a:t>личности: </a:t>
            </a:r>
            <a:r>
              <a:rPr lang="ru-RU" dirty="0">
                <a:effectLst/>
              </a:rPr>
              <a:t>истощение личностных </a:t>
            </a:r>
            <a:r>
              <a:rPr lang="ru-RU" dirty="0" err="1">
                <a:effectLst/>
              </a:rPr>
              <a:t>деятельностных</a:t>
            </a:r>
            <a:r>
              <a:rPr lang="ru-RU" dirty="0">
                <a:effectLst/>
              </a:rPr>
              <a:t> ресурсов, </a:t>
            </a:r>
            <a:r>
              <a:rPr lang="ru-RU" b="1" dirty="0">
                <a:solidFill>
                  <a:srgbClr val="00B050"/>
                </a:solidFill>
                <a:effectLst/>
              </a:rPr>
              <a:t>адаптивного потенциала </a:t>
            </a:r>
            <a:r>
              <a:rPr lang="ru-RU" dirty="0">
                <a:effectLst/>
              </a:rPr>
              <a:t>- с принципиальной возможностью их восстановления</a:t>
            </a:r>
            <a:r>
              <a:rPr lang="ru-RU" dirty="0" smtClean="0">
                <a:effectLst/>
              </a:rPr>
              <a:t>.</a:t>
            </a:r>
          </a:p>
          <a:p>
            <a:pPr>
              <a:buFont typeface="Wingdings" panose="05000000000000000000" pitchFamily="2" charset="2"/>
              <a:buChar char="Ø"/>
            </a:pPr>
            <a:r>
              <a:rPr lang="ru-RU" b="1" i="1" dirty="0" smtClean="0">
                <a:solidFill>
                  <a:srgbClr val="FFFF00"/>
                </a:solidFill>
                <a:effectLst/>
              </a:rPr>
              <a:t>4.Дезадаптация личности:</a:t>
            </a:r>
            <a:r>
              <a:rPr lang="ru-RU" dirty="0" smtClean="0">
                <a:solidFill>
                  <a:srgbClr val="FFFF00"/>
                </a:solidFill>
                <a:effectLst/>
              </a:rPr>
              <a:t> </a:t>
            </a:r>
            <a:r>
              <a:rPr lang="ru-RU" dirty="0" smtClean="0">
                <a:effectLst/>
              </a:rPr>
              <a:t>расстройство способности личности осуществлять </a:t>
            </a:r>
            <a:r>
              <a:rPr lang="ru-RU" b="1" dirty="0" smtClean="0">
                <a:solidFill>
                  <a:srgbClr val="00B050"/>
                </a:solidFill>
                <a:effectLst/>
              </a:rPr>
              <a:t>приспособительное поведение;</a:t>
            </a:r>
            <a:r>
              <a:rPr lang="ru-RU" dirty="0" smtClean="0">
                <a:effectLst/>
              </a:rPr>
              <a:t> проявляется нарушениями взаимодействия с другими, преимущественным использованием неадаптивных </a:t>
            </a:r>
            <a:r>
              <a:rPr lang="ru-RU" dirty="0" err="1" smtClean="0">
                <a:effectLst/>
              </a:rPr>
              <a:t>копинг</a:t>
            </a:r>
            <a:r>
              <a:rPr lang="ru-RU" dirty="0" smtClean="0">
                <a:effectLst/>
              </a:rPr>
              <a:t>-стратегий и психологических защит.</a:t>
            </a:r>
          </a:p>
          <a:p>
            <a:endParaRPr lang="ru-RU" dirty="0" smtClean="0">
              <a:effectLst/>
            </a:endParaRPr>
          </a:p>
          <a:p>
            <a:endParaRPr lang="ru-RU" dirty="0">
              <a:effectLst/>
            </a:endParaRPr>
          </a:p>
          <a:p>
            <a:endParaRPr lang="ru-RU" dirty="0"/>
          </a:p>
        </p:txBody>
      </p:sp>
    </p:spTree>
    <p:extLst>
      <p:ext uri="{BB962C8B-B14F-4D97-AF65-F5344CB8AC3E}">
        <p14:creationId xmlns:p14="http://schemas.microsoft.com/office/powerpoint/2010/main" val="2537033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lstStyle/>
          <a:p>
            <a:pPr>
              <a:buFont typeface="Wingdings" panose="05000000000000000000" pitchFamily="2" charset="2"/>
              <a:buChar char="Ø"/>
            </a:pPr>
            <a:r>
              <a:rPr lang="ru-RU" b="1" i="1" dirty="0" smtClean="0">
                <a:solidFill>
                  <a:srgbClr val="FFFF00"/>
                </a:solidFill>
                <a:effectLst/>
              </a:rPr>
              <a:t>5.Синдром </a:t>
            </a:r>
            <a:r>
              <a:rPr lang="ru-RU" b="1" i="1" dirty="0">
                <a:solidFill>
                  <a:srgbClr val="FFFF00"/>
                </a:solidFill>
                <a:effectLst/>
              </a:rPr>
              <a:t>личностного инфантилизма</a:t>
            </a:r>
            <a:r>
              <a:rPr lang="ru-RU" dirty="0">
                <a:solidFill>
                  <a:srgbClr val="FFFF00"/>
                </a:solidFill>
                <a:effectLst/>
              </a:rPr>
              <a:t>: </a:t>
            </a:r>
            <a:r>
              <a:rPr lang="ru-RU" dirty="0">
                <a:effectLst/>
              </a:rPr>
              <a:t>проявляется незрелостью личности (интересов, </a:t>
            </a:r>
            <a:r>
              <a:rPr lang="ru-RU" dirty="0" smtClean="0">
                <a:effectLst/>
              </a:rPr>
              <a:t>занятий, целей </a:t>
            </a:r>
            <a:r>
              <a:rPr lang="ru-RU" dirty="0">
                <a:effectLst/>
              </a:rPr>
              <a:t>в жизни), выраженным </a:t>
            </a:r>
            <a:r>
              <a:rPr lang="ru-RU" b="1" dirty="0">
                <a:solidFill>
                  <a:srgbClr val="00B050"/>
                </a:solidFill>
                <a:effectLst/>
              </a:rPr>
              <a:t>эгоистическим гедонизмом, </a:t>
            </a:r>
            <a:r>
              <a:rPr lang="ru-RU" b="1" dirty="0" smtClean="0">
                <a:solidFill>
                  <a:srgbClr val="00B050"/>
                </a:solidFill>
                <a:effectLst/>
              </a:rPr>
              <a:t>преобладанием детских чувств </a:t>
            </a:r>
            <a:r>
              <a:rPr lang="ru-RU" b="1" dirty="0">
                <a:solidFill>
                  <a:srgbClr val="00B050"/>
                </a:solidFill>
                <a:effectLst/>
              </a:rPr>
              <a:t>и </a:t>
            </a:r>
            <a:r>
              <a:rPr lang="ru-RU" b="1" dirty="0" err="1" smtClean="0">
                <a:solidFill>
                  <a:srgbClr val="00B050"/>
                </a:solidFill>
                <a:effectLst/>
              </a:rPr>
              <a:t>игравой</a:t>
            </a:r>
            <a:r>
              <a:rPr lang="ru-RU" b="1" dirty="0" smtClean="0">
                <a:solidFill>
                  <a:srgbClr val="00B050"/>
                </a:solidFill>
                <a:effectLst/>
              </a:rPr>
              <a:t> активности, </a:t>
            </a:r>
            <a:r>
              <a:rPr lang="ru-RU" b="1" dirty="0">
                <a:solidFill>
                  <a:srgbClr val="FFFF00"/>
                </a:solidFill>
                <a:effectLst/>
              </a:rPr>
              <a:t>пассивной </a:t>
            </a:r>
            <a:r>
              <a:rPr lang="ru-RU" b="1" dirty="0" err="1" smtClean="0">
                <a:solidFill>
                  <a:srgbClr val="FFFF00"/>
                </a:solidFill>
                <a:effectLst/>
              </a:rPr>
              <a:t>подчиняемости</a:t>
            </a:r>
            <a:r>
              <a:rPr lang="ru-RU" b="1" dirty="0" smtClean="0">
                <a:solidFill>
                  <a:srgbClr val="FFFF00"/>
                </a:solidFill>
                <a:effectLst/>
              </a:rPr>
              <a:t> </a:t>
            </a:r>
            <a:r>
              <a:rPr lang="ru-RU" b="1" dirty="0">
                <a:solidFill>
                  <a:srgbClr val="FFFF00"/>
                </a:solidFill>
                <a:effectLst/>
              </a:rPr>
              <a:t>«кумирам</a:t>
            </a:r>
            <a:r>
              <a:rPr lang="ru-RU" b="1" dirty="0" smtClean="0">
                <a:solidFill>
                  <a:srgbClr val="FFFF00"/>
                </a:solidFill>
                <a:effectLst/>
              </a:rPr>
              <a:t>»; явными </a:t>
            </a:r>
            <a:r>
              <a:rPr lang="ru-RU" dirty="0">
                <a:effectLst/>
              </a:rPr>
              <a:t>несамостоятельностью, </a:t>
            </a:r>
            <a:r>
              <a:rPr lang="ru-RU" b="1" dirty="0">
                <a:solidFill>
                  <a:srgbClr val="FFFF00"/>
                </a:solidFill>
                <a:effectLst/>
              </a:rPr>
              <a:t>безответственностью, </a:t>
            </a:r>
            <a:r>
              <a:rPr lang="ru-RU" dirty="0">
                <a:effectLst/>
              </a:rPr>
              <a:t>сопротивлением рациональному взаимодействию, </a:t>
            </a:r>
            <a:r>
              <a:rPr lang="ru-RU" dirty="0" err="1">
                <a:effectLst/>
              </a:rPr>
              <a:t>дезадаптацией</a:t>
            </a:r>
            <a:r>
              <a:rPr lang="ru-RU" dirty="0">
                <a:effectLst/>
              </a:rPr>
              <a:t>.</a:t>
            </a:r>
          </a:p>
          <a:p>
            <a:endParaRPr lang="ru-RU" dirty="0"/>
          </a:p>
        </p:txBody>
      </p:sp>
    </p:spTree>
    <p:extLst>
      <p:ext uri="{BB962C8B-B14F-4D97-AF65-F5344CB8AC3E}">
        <p14:creationId xmlns:p14="http://schemas.microsoft.com/office/powerpoint/2010/main" val="497423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lstStyle/>
          <a:p>
            <a:pPr>
              <a:buFont typeface="Wingdings" panose="05000000000000000000" pitchFamily="2" charset="2"/>
              <a:buChar char="Ø"/>
            </a:pPr>
            <a:r>
              <a:rPr lang="ru-RU" sz="3000" b="1" i="1" dirty="0" smtClean="0">
                <a:solidFill>
                  <a:srgbClr val="FFFF00"/>
                </a:solidFill>
                <a:effectLst/>
              </a:rPr>
              <a:t>6.Синдром личностной зависимости – </a:t>
            </a:r>
            <a:r>
              <a:rPr lang="ru-RU" sz="3000" b="1" i="1" dirty="0" err="1" smtClean="0">
                <a:solidFill>
                  <a:srgbClr val="FFFF00"/>
                </a:solidFill>
                <a:effectLst/>
              </a:rPr>
              <a:t>аддиктивная</a:t>
            </a:r>
            <a:r>
              <a:rPr lang="ru-RU" sz="3000" b="1" i="1" dirty="0" smtClean="0">
                <a:solidFill>
                  <a:srgbClr val="FFFF00"/>
                </a:solidFill>
                <a:effectLst/>
              </a:rPr>
              <a:t> личность. </a:t>
            </a:r>
          </a:p>
          <a:p>
            <a:pPr>
              <a:buFont typeface="Wingdings" panose="05000000000000000000" pitchFamily="2" charset="2"/>
              <a:buChar char="Ø"/>
            </a:pPr>
            <a:r>
              <a:rPr lang="ru-RU" sz="3000" dirty="0" smtClean="0">
                <a:effectLst/>
              </a:rPr>
              <a:t>К </a:t>
            </a:r>
            <a:r>
              <a:rPr lang="ru-RU" sz="3000" dirty="0" err="1" smtClean="0">
                <a:effectLst/>
              </a:rPr>
              <a:t>аддикциям</a:t>
            </a:r>
            <a:r>
              <a:rPr lang="ru-RU" sz="3000" dirty="0" smtClean="0">
                <a:effectLst/>
              </a:rPr>
              <a:t> более склоны</a:t>
            </a:r>
            <a:r>
              <a:rPr lang="ru-RU" sz="3000" b="1" dirty="0" smtClean="0">
                <a:solidFill>
                  <a:srgbClr val="00B050"/>
                </a:solidFill>
                <a:effectLst/>
              </a:rPr>
              <a:t> личности </a:t>
            </a:r>
            <a:r>
              <a:rPr lang="ru-RU" sz="3000" b="1" dirty="0" err="1" smtClean="0">
                <a:solidFill>
                  <a:srgbClr val="00B050"/>
                </a:solidFill>
                <a:effectLst/>
              </a:rPr>
              <a:t>проаддиктивные</a:t>
            </a:r>
            <a:r>
              <a:rPr lang="ru-RU" sz="3000" b="1" dirty="0" smtClean="0">
                <a:solidFill>
                  <a:srgbClr val="00B050"/>
                </a:solidFill>
                <a:effectLst/>
              </a:rPr>
              <a:t>, </a:t>
            </a:r>
            <a:r>
              <a:rPr lang="ru-RU" sz="3000" dirty="0">
                <a:effectLst/>
              </a:rPr>
              <a:t>т.е. </a:t>
            </a:r>
            <a:r>
              <a:rPr lang="ru-RU" sz="3000" dirty="0" smtClean="0">
                <a:effectLst/>
              </a:rPr>
              <a:t>предрасположенные. </a:t>
            </a:r>
          </a:p>
          <a:p>
            <a:pPr>
              <a:buFont typeface="Wingdings" panose="05000000000000000000" pitchFamily="2" charset="2"/>
              <a:buChar char="Ø"/>
            </a:pPr>
            <a:r>
              <a:rPr lang="ru-RU" sz="3000" dirty="0">
                <a:effectLst/>
              </a:rPr>
              <a:t>Во всех видах зависимостей (химических и нехимических) они развиваются по стадиям:</a:t>
            </a:r>
          </a:p>
          <a:p>
            <a:pPr>
              <a:buFont typeface="Wingdings" panose="05000000000000000000" pitchFamily="2" charset="2"/>
              <a:buChar char="Ø"/>
            </a:pPr>
            <a:r>
              <a:rPr lang="ru-RU" sz="3000" dirty="0">
                <a:effectLst/>
              </a:rPr>
              <a:t>а</a:t>
            </a:r>
            <a:r>
              <a:rPr lang="ru-RU" sz="3000" dirty="0" smtClean="0">
                <a:effectLst/>
              </a:rPr>
              <a:t>)</a:t>
            </a:r>
            <a:r>
              <a:rPr lang="ru-RU" sz="3000" dirty="0" err="1" smtClean="0">
                <a:solidFill>
                  <a:srgbClr val="FFFF00"/>
                </a:solidFill>
                <a:effectLst/>
              </a:rPr>
              <a:t>аддикция</a:t>
            </a:r>
            <a:r>
              <a:rPr lang="ru-RU" sz="3000" dirty="0" smtClean="0">
                <a:solidFill>
                  <a:srgbClr val="FFFF00"/>
                </a:solidFill>
                <a:effectLst/>
              </a:rPr>
              <a:t> </a:t>
            </a:r>
            <a:r>
              <a:rPr lang="ru-RU" sz="3000" dirty="0">
                <a:effectLst/>
              </a:rPr>
              <a:t>– как личностная привычка, пристрастие, страсть;</a:t>
            </a:r>
          </a:p>
          <a:p>
            <a:pPr>
              <a:buFont typeface="Wingdings" panose="05000000000000000000" pitchFamily="2" charset="2"/>
              <a:buChar char="Ø"/>
            </a:pPr>
            <a:r>
              <a:rPr lang="ru-RU" sz="3000" dirty="0">
                <a:effectLst/>
              </a:rPr>
              <a:t>б</a:t>
            </a:r>
            <a:r>
              <a:rPr lang="ru-RU" sz="3000" dirty="0" smtClean="0">
                <a:effectLst/>
              </a:rPr>
              <a:t>)</a:t>
            </a:r>
            <a:r>
              <a:rPr lang="ru-RU" sz="3000" dirty="0" err="1" smtClean="0">
                <a:solidFill>
                  <a:srgbClr val="FFFF00"/>
                </a:solidFill>
                <a:effectLst/>
              </a:rPr>
              <a:t>аддикция</a:t>
            </a:r>
            <a:r>
              <a:rPr lang="ru-RU" sz="3000" dirty="0" smtClean="0">
                <a:effectLst/>
              </a:rPr>
              <a:t> </a:t>
            </a:r>
            <a:r>
              <a:rPr lang="ru-RU" sz="3000" dirty="0">
                <a:effectLst/>
              </a:rPr>
              <a:t>– как </a:t>
            </a:r>
            <a:r>
              <a:rPr lang="ru-RU" sz="3000" dirty="0" err="1">
                <a:effectLst/>
              </a:rPr>
              <a:t>генерализованное</a:t>
            </a:r>
            <a:r>
              <a:rPr lang="ru-RU" sz="3000" dirty="0">
                <a:effectLst/>
              </a:rPr>
              <a:t> </a:t>
            </a:r>
            <a:r>
              <a:rPr lang="ru-RU" sz="3000" dirty="0" smtClean="0">
                <a:effectLst/>
              </a:rPr>
              <a:t>состояние  </a:t>
            </a:r>
            <a:r>
              <a:rPr lang="ru-RU" sz="3000" dirty="0">
                <a:effectLst/>
              </a:rPr>
              <a:t>с расщеплением </a:t>
            </a:r>
            <a:r>
              <a:rPr lang="ru-RU" sz="3000" dirty="0">
                <a:solidFill>
                  <a:srgbClr val="00B050"/>
                </a:solidFill>
                <a:effectLst/>
              </a:rPr>
              <a:t>личностного «Я</a:t>
            </a:r>
            <a:r>
              <a:rPr lang="ru-RU" sz="3000" dirty="0" smtClean="0">
                <a:solidFill>
                  <a:srgbClr val="00B050"/>
                </a:solidFill>
                <a:effectLst/>
              </a:rPr>
              <a:t>» на нормативное и зависимое;</a:t>
            </a:r>
            <a:endParaRPr lang="ru-RU" sz="3000" dirty="0">
              <a:solidFill>
                <a:srgbClr val="00B050"/>
              </a:solidFill>
              <a:effectLst/>
            </a:endParaRPr>
          </a:p>
          <a:p>
            <a:pPr marL="0" indent="0">
              <a:buNone/>
            </a:pPr>
            <a:endParaRPr lang="ru-RU" dirty="0"/>
          </a:p>
        </p:txBody>
      </p:sp>
    </p:spTree>
    <p:extLst>
      <p:ext uri="{BB962C8B-B14F-4D97-AF65-F5344CB8AC3E}">
        <p14:creationId xmlns:p14="http://schemas.microsoft.com/office/powerpoint/2010/main" val="2319450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688632"/>
          </a:xfrm>
        </p:spPr>
        <p:txBody>
          <a:bodyPr/>
          <a:lstStyle/>
          <a:p>
            <a:pPr>
              <a:buFont typeface="Wingdings" panose="05000000000000000000" pitchFamily="2" charset="2"/>
              <a:buChar char="Ø"/>
            </a:pPr>
            <a:r>
              <a:rPr lang="ru-RU" sz="3000" dirty="0">
                <a:effectLst/>
              </a:rPr>
              <a:t>в</a:t>
            </a:r>
            <a:r>
              <a:rPr lang="ru-RU" sz="3000" dirty="0" smtClean="0">
                <a:effectLst/>
              </a:rPr>
              <a:t>)</a:t>
            </a:r>
            <a:r>
              <a:rPr lang="ru-RU" sz="3000" dirty="0" err="1" smtClean="0">
                <a:solidFill>
                  <a:srgbClr val="00B050"/>
                </a:solidFill>
                <a:effectLst/>
              </a:rPr>
              <a:t>аддикция</a:t>
            </a:r>
            <a:r>
              <a:rPr lang="ru-RU" sz="3000" dirty="0" smtClean="0">
                <a:effectLst/>
              </a:rPr>
              <a:t> – как </a:t>
            </a:r>
            <a:r>
              <a:rPr lang="ru-RU" sz="3000" dirty="0" err="1" smtClean="0">
                <a:effectLst/>
              </a:rPr>
              <a:t>генерализованное</a:t>
            </a:r>
            <a:r>
              <a:rPr lang="ru-RU" sz="3000" dirty="0" smtClean="0">
                <a:effectLst/>
              </a:rPr>
              <a:t> телесное (физическое) состояние.</a:t>
            </a:r>
          </a:p>
          <a:p>
            <a:pPr>
              <a:buFont typeface="Wingdings" panose="05000000000000000000" pitchFamily="2" charset="2"/>
              <a:buChar char="Ø"/>
            </a:pPr>
            <a:r>
              <a:rPr lang="ru-RU" sz="3000" b="1" dirty="0">
                <a:effectLst/>
              </a:rPr>
              <a:t>Границ между </a:t>
            </a:r>
            <a:r>
              <a:rPr lang="ru-RU" sz="3000" b="1" dirty="0" err="1">
                <a:effectLst/>
              </a:rPr>
              <a:t>аддикцией</a:t>
            </a:r>
            <a:r>
              <a:rPr lang="ru-RU" sz="3000" b="1" dirty="0">
                <a:effectLst/>
              </a:rPr>
              <a:t> «физической» и «психической» не существует </a:t>
            </a:r>
            <a:r>
              <a:rPr lang="ru-RU" sz="3000" dirty="0">
                <a:effectLst/>
              </a:rPr>
              <a:t>ни при одном виде зависимости</a:t>
            </a:r>
            <a:r>
              <a:rPr lang="ru-RU" sz="3000" b="1" dirty="0">
                <a:solidFill>
                  <a:srgbClr val="00B050"/>
                </a:solidFill>
                <a:effectLst/>
              </a:rPr>
              <a:t>. Самое главное, что надо понимать специалисту – это то, что такое </a:t>
            </a:r>
            <a:r>
              <a:rPr lang="ru-RU" sz="3000" b="1" dirty="0" err="1" smtClean="0">
                <a:solidFill>
                  <a:srgbClr val="00B050"/>
                </a:solidFill>
                <a:effectLst/>
              </a:rPr>
              <a:t>аддиктивное</a:t>
            </a:r>
            <a:r>
              <a:rPr lang="ru-RU" sz="3000" b="1" dirty="0" smtClean="0">
                <a:solidFill>
                  <a:srgbClr val="00B050"/>
                </a:solidFill>
                <a:effectLst/>
              </a:rPr>
              <a:t> влечение</a:t>
            </a:r>
            <a:r>
              <a:rPr lang="ru-RU" sz="3000" b="1" dirty="0">
                <a:solidFill>
                  <a:srgbClr val="00B050"/>
                </a:solidFill>
                <a:effectLst/>
              </a:rPr>
              <a:t>! </a:t>
            </a:r>
            <a:r>
              <a:rPr lang="ru-RU" sz="3000" b="1" i="1" dirty="0">
                <a:solidFill>
                  <a:srgbClr val="FFFF00"/>
                </a:solidFill>
                <a:effectLst/>
              </a:rPr>
              <a:t>Влечение – это мотивационное личностное </a:t>
            </a:r>
            <a:r>
              <a:rPr lang="ru-RU" sz="3000" b="1" i="1" dirty="0" smtClean="0">
                <a:solidFill>
                  <a:srgbClr val="FFFF00"/>
                </a:solidFill>
                <a:effectLst/>
              </a:rPr>
              <a:t>состояние, </a:t>
            </a:r>
            <a:r>
              <a:rPr lang="ru-RU" sz="3000" b="1" i="1" dirty="0">
                <a:solidFill>
                  <a:srgbClr val="FFFF00"/>
                </a:solidFill>
                <a:effectLst/>
              </a:rPr>
              <a:t>активированное </a:t>
            </a:r>
            <a:r>
              <a:rPr lang="ru-RU" sz="3000" b="1" i="1" dirty="0" smtClean="0">
                <a:solidFill>
                  <a:srgbClr val="FFFF00"/>
                </a:solidFill>
                <a:effectLst/>
              </a:rPr>
              <a:t>желанием </a:t>
            </a:r>
            <a:r>
              <a:rPr lang="ru-RU" sz="3000" b="1" i="1" dirty="0">
                <a:solidFill>
                  <a:srgbClr val="FFFF00"/>
                </a:solidFill>
                <a:effectLst/>
              </a:rPr>
              <a:t>чего-то или кого-то, т.е. не просто </a:t>
            </a:r>
            <a:r>
              <a:rPr lang="ru-RU" sz="3000" b="1" i="1" dirty="0" smtClean="0">
                <a:solidFill>
                  <a:srgbClr val="FFFF00"/>
                </a:solidFill>
                <a:effectLst/>
              </a:rPr>
              <a:t>тяга, а сложное личностное состояние.</a:t>
            </a:r>
            <a:endParaRPr lang="ru-RU" sz="3000" dirty="0">
              <a:solidFill>
                <a:srgbClr val="FFFF00"/>
              </a:solidFill>
              <a:effectLst/>
            </a:endParaRPr>
          </a:p>
          <a:p>
            <a:endParaRPr lang="ru-RU" dirty="0" smtClean="0">
              <a:effectLst/>
            </a:endParaRPr>
          </a:p>
          <a:p>
            <a:endParaRPr lang="ru-RU" dirty="0"/>
          </a:p>
        </p:txBody>
      </p:sp>
    </p:spTree>
    <p:extLst>
      <p:ext uri="{BB962C8B-B14F-4D97-AF65-F5344CB8AC3E}">
        <p14:creationId xmlns:p14="http://schemas.microsoft.com/office/powerpoint/2010/main" val="2319450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76672"/>
            <a:ext cx="8568952" cy="5904656"/>
          </a:xfrm>
        </p:spPr>
        <p:txBody>
          <a:bodyPr/>
          <a:lstStyle/>
          <a:p>
            <a:pPr>
              <a:buFont typeface="Wingdings" panose="05000000000000000000" pitchFamily="2" charset="2"/>
              <a:buChar char="Ø"/>
            </a:pPr>
            <a:r>
              <a:rPr lang="ru-RU" sz="2900" b="1" i="1" dirty="0" smtClean="0">
                <a:solidFill>
                  <a:srgbClr val="FFFF00"/>
                </a:solidFill>
                <a:effectLst/>
              </a:rPr>
              <a:t>7.Расстройства </a:t>
            </a:r>
            <a:r>
              <a:rPr lang="ru-RU" sz="2900" b="1" i="1" dirty="0">
                <a:solidFill>
                  <a:srgbClr val="FFFF00"/>
                </a:solidFill>
                <a:effectLst/>
              </a:rPr>
              <a:t>личности, развивающиеся преимущественно в сфере характера и поведения </a:t>
            </a:r>
            <a:r>
              <a:rPr lang="ru-RU" sz="2900" b="1" i="1" dirty="0" smtClean="0">
                <a:solidFill>
                  <a:srgbClr val="FFFF00"/>
                </a:solidFill>
                <a:effectLst/>
              </a:rPr>
              <a:t>индивида</a:t>
            </a:r>
            <a:r>
              <a:rPr lang="ru-RU" sz="2900" b="1" i="1" dirty="0">
                <a:solidFill>
                  <a:srgbClr val="FFFF00"/>
                </a:solidFill>
                <a:effectLst/>
              </a:rPr>
              <a:t> </a:t>
            </a:r>
            <a:r>
              <a:rPr lang="ru-RU" sz="2900" dirty="0" smtClean="0">
                <a:effectLst/>
              </a:rPr>
              <a:t>(специфические расстройства личности – </a:t>
            </a:r>
            <a:r>
              <a:rPr lang="ru-RU" sz="2900" b="1" dirty="0" smtClean="0">
                <a:solidFill>
                  <a:srgbClr val="00B050"/>
                </a:solidFill>
                <a:effectLst/>
              </a:rPr>
              <a:t>психопатии; </a:t>
            </a:r>
            <a:r>
              <a:rPr lang="ru-RU" sz="2900" b="1" dirty="0" err="1" smtClean="0">
                <a:solidFill>
                  <a:srgbClr val="00B050"/>
                </a:solidFill>
                <a:effectLst/>
              </a:rPr>
              <a:t>психопатодобные</a:t>
            </a:r>
            <a:r>
              <a:rPr lang="ru-RU" sz="2900" b="1" dirty="0" smtClean="0">
                <a:solidFill>
                  <a:srgbClr val="00B050"/>
                </a:solidFill>
                <a:effectLst/>
              </a:rPr>
              <a:t> состояния </a:t>
            </a:r>
            <a:r>
              <a:rPr lang="ru-RU" sz="2900" dirty="0" smtClean="0">
                <a:effectLst/>
              </a:rPr>
              <a:t>– «</a:t>
            </a:r>
            <a:r>
              <a:rPr lang="ru-RU" sz="2900" dirty="0" err="1" smtClean="0">
                <a:effectLst/>
              </a:rPr>
              <a:t>псевдопсихопатии</a:t>
            </a:r>
            <a:r>
              <a:rPr lang="ru-RU" sz="2900" dirty="0" smtClean="0">
                <a:effectLst/>
              </a:rPr>
              <a:t>»); сходные с ними личностные расстройства </a:t>
            </a:r>
            <a:r>
              <a:rPr lang="ru-RU" sz="2900" b="1" dirty="0" smtClean="0">
                <a:solidFill>
                  <a:srgbClr val="00B050"/>
                </a:solidFill>
                <a:effectLst/>
              </a:rPr>
              <a:t>вследствие тяжелых стрессов </a:t>
            </a:r>
            <a:r>
              <a:rPr lang="ru-RU" sz="2900" dirty="0" smtClean="0">
                <a:effectLst/>
              </a:rPr>
              <a:t>или длительных </a:t>
            </a:r>
            <a:r>
              <a:rPr lang="ru-RU" sz="2900" b="1" dirty="0" smtClean="0">
                <a:solidFill>
                  <a:srgbClr val="00B050"/>
                </a:solidFill>
                <a:effectLst/>
              </a:rPr>
              <a:t>средовых деприваций.</a:t>
            </a:r>
          </a:p>
          <a:p>
            <a:pPr>
              <a:buFont typeface="Wingdings" panose="05000000000000000000" pitchFamily="2" charset="2"/>
              <a:buChar char="Ø"/>
            </a:pPr>
            <a:r>
              <a:rPr lang="ru-RU" sz="2900" b="1" dirty="0" smtClean="0">
                <a:solidFill>
                  <a:srgbClr val="FFFF00"/>
                </a:solidFill>
                <a:effectLst/>
              </a:rPr>
              <a:t>8. </a:t>
            </a:r>
            <a:r>
              <a:rPr lang="ru-RU" sz="2900" b="1" dirty="0" err="1" smtClean="0">
                <a:solidFill>
                  <a:srgbClr val="FFFF00"/>
                </a:solidFill>
                <a:effectLst/>
              </a:rPr>
              <a:t>Нозологически</a:t>
            </a:r>
            <a:r>
              <a:rPr lang="ru-RU" sz="2900" b="1" dirty="0" smtClean="0">
                <a:solidFill>
                  <a:srgbClr val="FFFF00"/>
                </a:solidFill>
                <a:effectLst/>
              </a:rPr>
              <a:t> предпочтительные </a:t>
            </a:r>
            <a:r>
              <a:rPr lang="ru-RU" sz="2900" b="1" dirty="0">
                <a:solidFill>
                  <a:srgbClr val="FFFF00"/>
                </a:solidFill>
                <a:effectLst/>
              </a:rPr>
              <a:t>р</a:t>
            </a:r>
            <a:r>
              <a:rPr lang="ru-RU" sz="2900" b="1" dirty="0" smtClean="0">
                <a:solidFill>
                  <a:srgbClr val="FFFF00"/>
                </a:solidFill>
                <a:effectLst/>
              </a:rPr>
              <a:t>асстройства личности</a:t>
            </a:r>
            <a:r>
              <a:rPr lang="ru-RU" sz="2900" dirty="0" smtClean="0">
                <a:effectLst/>
              </a:rPr>
              <a:t> в рамках </a:t>
            </a:r>
            <a:r>
              <a:rPr lang="ru-RU" sz="2900" dirty="0" err="1" smtClean="0">
                <a:effectLst/>
              </a:rPr>
              <a:t>этиопатогенетически</a:t>
            </a:r>
            <a:r>
              <a:rPr lang="ru-RU" sz="2900" dirty="0" smtClean="0">
                <a:effectLst/>
              </a:rPr>
              <a:t> объединенных групп заболеваний </a:t>
            </a:r>
            <a:r>
              <a:rPr lang="ru-RU" sz="2900" b="1" dirty="0" smtClean="0">
                <a:solidFill>
                  <a:srgbClr val="FFFF00"/>
                </a:solidFill>
                <a:effectLst/>
              </a:rPr>
              <a:t>по разделам МКБ-10 (</a:t>
            </a:r>
            <a:r>
              <a:rPr lang="en-US" sz="2900" b="1" dirty="0" smtClean="0">
                <a:solidFill>
                  <a:srgbClr val="FFFF00"/>
                </a:solidFill>
                <a:effectLst/>
              </a:rPr>
              <a:t>F0,F1,F2,F3,F4,F5</a:t>
            </a:r>
            <a:r>
              <a:rPr lang="ru-RU" sz="2900" b="1" dirty="0" smtClean="0">
                <a:solidFill>
                  <a:srgbClr val="FFFF00"/>
                </a:solidFill>
                <a:effectLst/>
              </a:rPr>
              <a:t>) .</a:t>
            </a:r>
            <a:endParaRPr lang="ru-RU" sz="2900" b="1" dirty="0">
              <a:solidFill>
                <a:srgbClr val="FFFF00"/>
              </a:solidFill>
            </a:endParaRPr>
          </a:p>
        </p:txBody>
      </p:sp>
    </p:spTree>
    <p:extLst>
      <p:ext uri="{BB962C8B-B14F-4D97-AF65-F5344CB8AC3E}">
        <p14:creationId xmlns:p14="http://schemas.microsoft.com/office/powerpoint/2010/main" val="2457862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31840" y="548680"/>
            <a:ext cx="5832648" cy="6048671"/>
          </a:xfrm>
        </p:spPr>
        <p:txBody>
          <a:bodyPr/>
          <a:lstStyle/>
          <a:p>
            <a:pPr>
              <a:buFont typeface="Wingdings" panose="05000000000000000000" pitchFamily="2" charset="2"/>
              <a:buChar char="Ø"/>
            </a:pPr>
            <a:r>
              <a:rPr lang="ru-RU" sz="3000" b="1" dirty="0">
                <a:solidFill>
                  <a:srgbClr val="FFFF00"/>
                </a:solidFill>
                <a:effectLst/>
              </a:rPr>
              <a:t>Изучение столь сложного вида психической патологии, как расстройства личности</a:t>
            </a:r>
            <a:r>
              <a:rPr lang="ru-RU" sz="3000" dirty="0">
                <a:effectLst/>
              </a:rPr>
              <a:t> во всех её аспектах, объективно является </a:t>
            </a:r>
            <a:r>
              <a:rPr lang="ru-RU" sz="3000" dirty="0" smtClean="0">
                <a:effectLst/>
              </a:rPr>
              <a:t>трудоёмкой </a:t>
            </a:r>
            <a:r>
              <a:rPr lang="ru-RU" sz="3000" dirty="0">
                <a:effectLst/>
              </a:rPr>
              <a:t>работой. В её выполнении </a:t>
            </a:r>
            <a:r>
              <a:rPr lang="ru-RU" sz="3000" b="1" dirty="0">
                <a:solidFill>
                  <a:srgbClr val="FFFF00"/>
                </a:solidFill>
                <a:effectLst/>
              </a:rPr>
              <a:t>самое главное – это психологический настрой обучающихся </a:t>
            </a:r>
            <a:r>
              <a:rPr lang="ru-RU" sz="3000" dirty="0">
                <a:effectLst/>
              </a:rPr>
              <a:t>и о</a:t>
            </a:r>
            <a:r>
              <a:rPr lang="ru-RU" sz="3000" dirty="0" smtClean="0">
                <a:effectLst/>
              </a:rPr>
              <a:t>бразованность </a:t>
            </a:r>
            <a:r>
              <a:rPr lang="ru-RU" sz="3000" dirty="0">
                <a:effectLst/>
              </a:rPr>
              <a:t>их в вопросах психологии </a:t>
            </a:r>
            <a:r>
              <a:rPr lang="ru-RU" sz="3000" b="1" i="1" dirty="0">
                <a:solidFill>
                  <a:srgbClr val="FFFF00"/>
                </a:solidFill>
                <a:effectLst/>
              </a:rPr>
              <a:t>собственной личности</a:t>
            </a:r>
            <a:r>
              <a:rPr lang="ru-RU" sz="3000" b="1" i="1" dirty="0">
                <a:effectLst/>
              </a:rPr>
              <a:t> </a:t>
            </a:r>
            <a:r>
              <a:rPr lang="ru-RU" sz="3000" i="1" dirty="0" smtClean="0">
                <a:effectLst/>
              </a:rPr>
              <a:t>(</a:t>
            </a:r>
            <a:r>
              <a:rPr lang="ru-RU" sz="3000" dirty="0" smtClean="0">
                <a:effectLst/>
              </a:rPr>
              <a:t>в аспектах деятельности, сознания и собственно личности)</a:t>
            </a:r>
            <a:r>
              <a:rPr lang="ru-RU" sz="3000" i="1" dirty="0" smtClean="0">
                <a:effectLst/>
              </a:rPr>
              <a:t>.</a:t>
            </a:r>
            <a:endParaRPr lang="ru-RU" sz="3000" dirty="0">
              <a:effectLst/>
            </a:endParaRPr>
          </a:p>
          <a:p>
            <a:pPr marL="0" indent="0">
              <a:buNone/>
            </a:pPr>
            <a:endParaRPr lang="ru-RU" dirty="0"/>
          </a:p>
        </p:txBody>
      </p:sp>
      <p:sp>
        <p:nvSpPr>
          <p:cNvPr id="8" name="Текст 7"/>
          <p:cNvSpPr>
            <a:spLocks noGrp="1"/>
          </p:cNvSpPr>
          <p:nvPr>
            <p:ph type="body" sz="half" idx="2"/>
          </p:nvPr>
        </p:nvSpPr>
        <p:spPr>
          <a:xfrm>
            <a:off x="179512" y="476672"/>
            <a:ext cx="3296345" cy="6120680"/>
          </a:xfrm>
        </p:spPr>
        <p:txBody>
          <a:bodyPr/>
          <a:lstStyle/>
          <a:p>
            <a:endParaRPr lang="ru-RU" sz="2400" dirty="0" smtClean="0"/>
          </a:p>
          <a:p>
            <a:endParaRPr lang="ru-RU" sz="2400" dirty="0"/>
          </a:p>
          <a:p>
            <a:endParaRPr lang="ru-RU" sz="2400" dirty="0" smtClean="0"/>
          </a:p>
          <a:p>
            <a:endParaRPr lang="ru-RU" sz="2400" dirty="0"/>
          </a:p>
          <a:p>
            <a:endParaRPr lang="ru-RU" sz="2400" dirty="0" smtClean="0"/>
          </a:p>
          <a:p>
            <a:endParaRPr lang="ru-RU" sz="2400" dirty="0" smtClean="0"/>
          </a:p>
          <a:p>
            <a:endParaRPr lang="ru-RU" sz="2400" dirty="0"/>
          </a:p>
          <a:p>
            <a:pPr algn="ctr"/>
            <a:r>
              <a:rPr lang="ru-RU" sz="3200" b="1" dirty="0" err="1" smtClean="0">
                <a:solidFill>
                  <a:srgbClr val="FFFF00"/>
                </a:solidFill>
              </a:rPr>
              <a:t>А.Н.Леонтьев</a:t>
            </a:r>
            <a:r>
              <a:rPr lang="ru-RU" sz="3200" dirty="0" smtClean="0">
                <a:solidFill>
                  <a:srgbClr val="FFFF00"/>
                </a:solidFill>
              </a:rPr>
              <a:t> </a:t>
            </a:r>
            <a:r>
              <a:rPr lang="ru-RU" sz="2400" dirty="0" smtClean="0">
                <a:solidFill>
                  <a:srgbClr val="FFFF00"/>
                </a:solidFill>
              </a:rPr>
              <a:t>(1903-1979)</a:t>
            </a:r>
          </a:p>
          <a:p>
            <a:pPr algn="ctr"/>
            <a:r>
              <a:rPr lang="ru-RU" sz="2400" dirty="0" smtClean="0">
                <a:solidFill>
                  <a:srgbClr val="00B050"/>
                </a:solidFill>
              </a:rPr>
              <a:t>«Формирование личности предполагает развитие процесса </a:t>
            </a:r>
            <a:r>
              <a:rPr lang="ru-RU" sz="2400" dirty="0" err="1" smtClean="0">
                <a:solidFill>
                  <a:srgbClr val="00B050"/>
                </a:solidFill>
              </a:rPr>
              <a:t>целеобразования</a:t>
            </a:r>
            <a:r>
              <a:rPr lang="ru-RU" sz="2400" dirty="0" smtClean="0">
                <a:solidFill>
                  <a:srgbClr val="00B050"/>
                </a:solidFill>
              </a:rPr>
              <a:t> и действий субъекта»</a:t>
            </a:r>
          </a:p>
          <a:p>
            <a:endParaRPr lang="ru-RU" sz="2400" dirty="0"/>
          </a:p>
          <a:p>
            <a:endParaRPr lang="ru-RU" sz="2400" dirty="0"/>
          </a:p>
        </p:txBody>
      </p:sp>
      <p:pic>
        <p:nvPicPr>
          <p:cNvPr id="4098" name="Picture 2"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196215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380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404664"/>
            <a:ext cx="8686800" cy="6120680"/>
          </a:xfrm>
        </p:spPr>
        <p:txBody>
          <a:bodyPr/>
          <a:lstStyle/>
          <a:p>
            <a:pPr>
              <a:buFont typeface="Wingdings" panose="05000000000000000000" pitchFamily="2" charset="2"/>
              <a:buChar char="Ø"/>
            </a:pPr>
            <a:endParaRPr lang="ru-RU" dirty="0"/>
          </a:p>
          <a:p>
            <a:pPr algn="ctr">
              <a:buFont typeface="Wingdings" panose="05000000000000000000" pitchFamily="2" charset="2"/>
              <a:buChar char="Ø"/>
            </a:pPr>
            <a:r>
              <a:rPr lang="ru-RU" sz="5400" dirty="0" smtClean="0"/>
              <a:t>Спасибо за внимание!</a:t>
            </a:r>
            <a:endParaRPr lang="ru-RU" sz="5400" dirty="0"/>
          </a:p>
        </p:txBody>
      </p:sp>
      <p:pic>
        <p:nvPicPr>
          <p:cNvPr id="4" name="Picture 3" descr="C:\Documents and Settings\Администратор\Рабочий стол\Новая папка\цветы и их последствия\0_STATIC7377e_ed39d2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988840"/>
            <a:ext cx="6768752" cy="447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74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404664"/>
            <a:ext cx="8587680" cy="5675461"/>
          </a:xfrm>
        </p:spPr>
        <p:txBody>
          <a:bodyPr>
            <a:normAutofit fontScale="85000" lnSpcReduction="10000"/>
          </a:bodyPr>
          <a:lstStyle/>
          <a:p>
            <a:pPr>
              <a:buFont typeface="Wingdings" panose="05000000000000000000" pitchFamily="2" charset="2"/>
              <a:buChar char="Ø"/>
            </a:pPr>
            <a:endParaRPr lang="ru-RU" dirty="0" smtClean="0">
              <a:solidFill>
                <a:srgbClr val="FFFF00"/>
              </a:solidFill>
              <a:latin typeface="Times New Roman" panose="02020603050405020304" pitchFamily="18" charset="0"/>
              <a:cs typeface="Times New Roman" panose="02020603050405020304" pitchFamily="18" charset="0"/>
            </a:endParaRPr>
          </a:p>
          <a:p>
            <a:pPr marL="0">
              <a:lnSpc>
                <a:spcPct val="120000"/>
              </a:lnSpc>
              <a:spcBef>
                <a:spcPts val="0"/>
              </a:spcBef>
              <a:buFont typeface="Wingdings" panose="05000000000000000000" pitchFamily="2" charset="2"/>
              <a:buChar char="Ø"/>
            </a:pPr>
            <a:r>
              <a:rPr lang="ru-RU" sz="4700" dirty="0" smtClean="0">
                <a:solidFill>
                  <a:srgbClr val="FFFF00"/>
                </a:solidFill>
                <a:latin typeface="Times New Roman" panose="02020603050405020304" pitchFamily="18" charset="0"/>
                <a:cs typeface="Times New Roman" panose="02020603050405020304" pitchFamily="18" charset="0"/>
              </a:rPr>
              <a:t>По </a:t>
            </a:r>
            <a:r>
              <a:rPr lang="ru-RU" sz="4700" dirty="0">
                <a:solidFill>
                  <a:srgbClr val="FFFF00"/>
                </a:solidFill>
                <a:latin typeface="Times New Roman" panose="02020603050405020304" pitchFamily="18" charset="0"/>
                <a:cs typeface="Times New Roman" panose="02020603050405020304" pitchFamily="18" charset="0"/>
              </a:rPr>
              <a:t>поводу состояния вопроса о личности в целом в МКБ говорится следующее: </a:t>
            </a:r>
            <a:r>
              <a:rPr lang="ru-RU" sz="4700" dirty="0">
                <a:latin typeface="Times New Roman" panose="02020603050405020304" pitchFamily="18" charset="0"/>
                <a:cs typeface="Times New Roman" panose="02020603050405020304" pitchFamily="18" charset="0"/>
              </a:rPr>
              <a:t>«Во всех современных психиатрических классификациях разделы, посвященные расстройствам зрелой личности, </a:t>
            </a:r>
            <a:r>
              <a:rPr lang="ru-RU" sz="4700" dirty="0">
                <a:solidFill>
                  <a:srgbClr val="00B050"/>
                </a:solidFill>
                <a:latin typeface="Times New Roman" panose="02020603050405020304" pitchFamily="18" charset="0"/>
                <a:cs typeface="Times New Roman" panose="02020603050405020304" pitchFamily="18" charset="0"/>
              </a:rPr>
              <a:t>содержат ряд значительных проблем</a:t>
            </a:r>
            <a:r>
              <a:rPr lang="ru-RU" sz="4700" dirty="0" smtClean="0">
                <a:solidFill>
                  <a:srgbClr val="00B050"/>
                </a:solidFill>
                <a:latin typeface="Times New Roman" panose="02020603050405020304" pitchFamily="18" charset="0"/>
                <a:cs typeface="Times New Roman" panose="02020603050405020304" pitchFamily="18" charset="0"/>
              </a:rPr>
              <a:t>…</a:t>
            </a:r>
            <a:endParaRPr lang="ru-RU" sz="2800" dirty="0"/>
          </a:p>
          <a:p>
            <a:pPr>
              <a:buFont typeface="Wingdings" panose="05000000000000000000" pitchFamily="2" charset="2"/>
              <a:buChar char="Ø"/>
            </a:pPr>
            <a:endParaRPr lang="ru-RU" dirty="0"/>
          </a:p>
        </p:txBody>
      </p:sp>
    </p:spTree>
    <p:extLst>
      <p:ext uri="{BB962C8B-B14F-4D97-AF65-F5344CB8AC3E}">
        <p14:creationId xmlns:p14="http://schemas.microsoft.com/office/powerpoint/2010/main" val="450345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lstStyle/>
          <a:p>
            <a:r>
              <a:rPr lang="ru-RU" sz="3600" dirty="0" smtClean="0">
                <a:latin typeface="Times New Roman" panose="02020603050405020304" pitchFamily="18" charset="0"/>
                <a:cs typeface="Times New Roman" panose="02020603050405020304" pitchFamily="18" charset="0"/>
              </a:rPr>
              <a:t>При попытках изложить детальные </a:t>
            </a:r>
            <a:r>
              <a:rPr lang="ru-RU" sz="3600" dirty="0" smtClean="0">
                <a:solidFill>
                  <a:srgbClr val="00B050"/>
                </a:solidFill>
                <a:latin typeface="Times New Roman" panose="02020603050405020304" pitchFamily="18" charset="0"/>
                <a:cs typeface="Times New Roman" panose="02020603050405020304" pitchFamily="18" charset="0"/>
              </a:rPr>
              <a:t>диагностические критерии </a:t>
            </a:r>
            <a:r>
              <a:rPr lang="ru-RU" sz="3600" dirty="0" smtClean="0">
                <a:latin typeface="Times New Roman" panose="02020603050405020304" pitchFamily="18" charset="0"/>
                <a:cs typeface="Times New Roman" panose="02020603050405020304" pitchFamily="18" charset="0"/>
              </a:rPr>
              <a:t>этих расстройств </a:t>
            </a:r>
            <a:r>
              <a:rPr lang="ru-RU" sz="3600" dirty="0" smtClean="0">
                <a:solidFill>
                  <a:srgbClr val="00B050"/>
                </a:solidFill>
                <a:latin typeface="Times New Roman" panose="02020603050405020304" pitchFamily="18" charset="0"/>
                <a:cs typeface="Times New Roman" panose="02020603050405020304" pitchFamily="18" charset="0"/>
              </a:rPr>
              <a:t>возникают особые трудности… </a:t>
            </a:r>
            <a:r>
              <a:rPr lang="ru-RU" sz="3600" dirty="0" smtClean="0">
                <a:solidFill>
                  <a:srgbClr val="FFFF00"/>
                </a:solidFill>
                <a:latin typeface="Times New Roman" panose="02020603050405020304" pitchFamily="18" charset="0"/>
                <a:cs typeface="Times New Roman" panose="02020603050405020304" pitchFamily="18" charset="0"/>
              </a:rPr>
              <a:t>для описания расстройств личности требуется новый подход…» </a:t>
            </a:r>
            <a:r>
              <a:rPr lang="ru-RU" sz="3600" dirty="0" smtClean="0">
                <a:latin typeface="Times New Roman" panose="02020603050405020304" pitchFamily="18" charset="0"/>
                <a:cs typeface="Times New Roman" panose="02020603050405020304" pitchFamily="18" charset="0"/>
              </a:rPr>
              <a:t>и при этом необходимо </a:t>
            </a:r>
            <a:r>
              <a:rPr lang="ru-RU" sz="3600" dirty="0" smtClean="0">
                <a:solidFill>
                  <a:srgbClr val="00B050"/>
                </a:solidFill>
                <a:latin typeface="Times New Roman" panose="02020603050405020304" pitchFamily="18" charset="0"/>
                <a:cs typeface="Times New Roman" panose="02020603050405020304" pitchFamily="18" charset="0"/>
              </a:rPr>
              <a:t>«стимулирование исследований по этой проблеме».</a:t>
            </a:r>
          </a:p>
          <a:p>
            <a:pPr marL="0" indent="0">
              <a:buNone/>
            </a:pPr>
            <a:endParaRPr lang="ru-RU" dirty="0"/>
          </a:p>
        </p:txBody>
      </p:sp>
    </p:spTree>
    <p:extLst>
      <p:ext uri="{BB962C8B-B14F-4D97-AF65-F5344CB8AC3E}">
        <p14:creationId xmlns:p14="http://schemas.microsoft.com/office/powerpoint/2010/main" val="60120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764704"/>
            <a:ext cx="8496944" cy="5832648"/>
          </a:xfrm>
        </p:spPr>
        <p:txBody>
          <a:bodyPr>
            <a:normAutofit fontScale="85000" lnSpcReduction="20000"/>
          </a:bodyPr>
          <a:lstStyle/>
          <a:p>
            <a:pPr marL="0">
              <a:lnSpc>
                <a:spcPct val="120000"/>
              </a:lnSpc>
              <a:spcBef>
                <a:spcPts val="0"/>
              </a:spcBef>
              <a:buFont typeface="Wingdings" panose="05000000000000000000" pitchFamily="2" charset="2"/>
              <a:buChar char="Ø"/>
            </a:pPr>
            <a:r>
              <a:rPr lang="ru-RU" sz="4600" dirty="0" smtClean="0">
                <a:latin typeface="Times New Roman" panose="02020603050405020304" pitchFamily="18" charset="0"/>
                <a:cs typeface="Times New Roman" panose="02020603050405020304" pitchFamily="18" charset="0"/>
              </a:rPr>
              <a:t>Огромный </a:t>
            </a:r>
            <a:r>
              <a:rPr lang="ru-RU" sz="4600" dirty="0">
                <a:latin typeface="Times New Roman" panose="02020603050405020304" pitchFamily="18" charset="0"/>
                <a:cs typeface="Times New Roman" panose="02020603050405020304" pitchFamily="18" charset="0"/>
              </a:rPr>
              <a:t>массив публикаций о личности и её расстройствах создаёт иллюзию изученности данного вопроса. </a:t>
            </a:r>
            <a:r>
              <a:rPr lang="ru-RU" sz="4600" b="1" i="1" dirty="0">
                <a:solidFill>
                  <a:srgbClr val="FFFF00"/>
                </a:solidFill>
                <a:latin typeface="Times New Roman" panose="02020603050405020304" pitchFamily="18" charset="0"/>
                <a:cs typeface="Times New Roman" panose="02020603050405020304" pitchFamily="18" charset="0"/>
              </a:rPr>
              <a:t>Эта иллюзорность особенно подтверждается </a:t>
            </a:r>
            <a:r>
              <a:rPr lang="ru-RU" sz="4600" b="1" i="1" dirty="0" smtClean="0">
                <a:solidFill>
                  <a:srgbClr val="FFFF00"/>
                </a:solidFill>
                <a:latin typeface="Times New Roman" panose="02020603050405020304" pitchFamily="18" charset="0"/>
                <a:cs typeface="Times New Roman" panose="02020603050405020304" pitchFamily="18" charset="0"/>
              </a:rPr>
              <a:t>фактической неспособностью предупредить действия и скандинавского стрелка </a:t>
            </a:r>
            <a:r>
              <a:rPr lang="ru-RU" sz="4600" b="1" i="1" dirty="0" err="1" smtClean="0">
                <a:solidFill>
                  <a:srgbClr val="FFFF00"/>
                </a:solidFill>
                <a:latin typeface="Times New Roman" panose="02020603050405020304" pitchFamily="18" charset="0"/>
                <a:cs typeface="Times New Roman" panose="02020603050405020304" pitchFamily="18" charset="0"/>
              </a:rPr>
              <a:t>Брейвика</a:t>
            </a:r>
            <a:r>
              <a:rPr lang="ru-RU" sz="4600" b="1" i="1" dirty="0" smtClean="0">
                <a:solidFill>
                  <a:srgbClr val="FFFF00"/>
                </a:solidFill>
                <a:latin typeface="Times New Roman" panose="02020603050405020304" pitchFamily="18" charset="0"/>
                <a:cs typeface="Times New Roman" panose="02020603050405020304" pitchFamily="18" charset="0"/>
              </a:rPr>
              <a:t>,  или крымского стрелка </a:t>
            </a:r>
            <a:r>
              <a:rPr lang="ru-RU" sz="4600" b="1" i="1" dirty="0" err="1" smtClean="0">
                <a:solidFill>
                  <a:srgbClr val="FFFF00"/>
                </a:solidFill>
                <a:latin typeface="Times New Roman" panose="02020603050405020304" pitchFamily="18" charset="0"/>
                <a:cs typeface="Times New Roman" panose="02020603050405020304" pitchFamily="18" charset="0"/>
              </a:rPr>
              <a:t>Рослякова</a:t>
            </a:r>
            <a:r>
              <a:rPr lang="ru-RU" sz="4600" b="1" i="1" dirty="0" smtClean="0">
                <a:solidFill>
                  <a:srgbClr val="FFFF00"/>
                </a:solidFill>
                <a:latin typeface="Times New Roman" panose="02020603050405020304" pitchFamily="18" charset="0"/>
                <a:cs typeface="Times New Roman" panose="02020603050405020304" pitchFamily="18" charset="0"/>
              </a:rPr>
              <a:t>.</a:t>
            </a:r>
            <a:endParaRPr lang="ru-RU" sz="4600" dirty="0">
              <a:solidFill>
                <a:srgbClr val="FFFF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ru-RU" dirty="0"/>
          </a:p>
        </p:txBody>
      </p:sp>
    </p:spTree>
    <p:extLst>
      <p:ext uri="{BB962C8B-B14F-4D97-AF65-F5344CB8AC3E}">
        <p14:creationId xmlns:p14="http://schemas.microsoft.com/office/powerpoint/2010/main" val="2884072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653136"/>
            <a:ext cx="3584377" cy="1296144"/>
          </a:xfrm>
        </p:spPr>
        <p:txBody>
          <a:bodyPr>
            <a:noAutofit/>
          </a:bodyPr>
          <a:lstStyle/>
          <a:p>
            <a:pPr algn="ctr"/>
            <a:r>
              <a:rPr lang="ru-RU" sz="3600" i="1" dirty="0" err="1" smtClean="0">
                <a:solidFill>
                  <a:srgbClr val="FFFF00"/>
                </a:solidFill>
                <a:effectLst/>
              </a:rPr>
              <a:t>М.Балинт</a:t>
            </a:r>
            <a:r>
              <a:rPr lang="ru-RU" sz="2800" i="1" dirty="0" smtClean="0">
                <a:solidFill>
                  <a:schemeClr val="tx1"/>
                </a:solidFill>
                <a:effectLst/>
              </a:rPr>
              <a:t> </a:t>
            </a:r>
            <a:r>
              <a:rPr lang="ru-RU" sz="2000" i="1" dirty="0">
                <a:solidFill>
                  <a:schemeClr val="tx1"/>
                </a:solidFill>
                <a:effectLst/>
              </a:rPr>
              <a:t>(1896-1970)</a:t>
            </a:r>
            <a:r>
              <a:rPr lang="ru-RU" sz="2000" dirty="0">
                <a:solidFill>
                  <a:schemeClr val="tx1"/>
                </a:solidFill>
                <a:effectLst/>
              </a:rPr>
              <a:t/>
            </a:r>
            <a:br>
              <a:rPr lang="ru-RU" sz="2000" dirty="0">
                <a:solidFill>
                  <a:schemeClr val="tx1"/>
                </a:solidFill>
                <a:effectLst/>
              </a:rPr>
            </a:br>
            <a:r>
              <a:rPr lang="ru-RU" sz="2000" i="1" dirty="0">
                <a:solidFill>
                  <a:schemeClr val="tx1"/>
                </a:solidFill>
                <a:effectLst/>
              </a:rPr>
              <a:t>Английский психоаналитик Венгерского происхождения</a:t>
            </a:r>
            <a:endParaRPr lang="ru-RU" sz="2000" dirty="0">
              <a:solidFill>
                <a:schemeClr val="tx1"/>
              </a:solidFill>
            </a:endParaRPr>
          </a:p>
        </p:txBody>
      </p:sp>
      <p:sp>
        <p:nvSpPr>
          <p:cNvPr id="3" name="Объект 2"/>
          <p:cNvSpPr>
            <a:spLocks noGrp="1"/>
          </p:cNvSpPr>
          <p:nvPr>
            <p:ph idx="1"/>
          </p:nvPr>
        </p:nvSpPr>
        <p:spPr>
          <a:xfrm>
            <a:off x="3575050" y="273050"/>
            <a:ext cx="5461446" cy="6324302"/>
          </a:xfrm>
        </p:spPr>
        <p:txBody>
          <a:bodyPr>
            <a:noAutofit/>
          </a:bodyPr>
          <a:lstStyle/>
          <a:p>
            <a:pPr algn="ctr">
              <a:buFont typeface="Wingdings" panose="05000000000000000000" pitchFamily="2" charset="2"/>
              <a:buChar char="Ø"/>
            </a:pPr>
            <a:r>
              <a:rPr lang="ru-RU" sz="2800" b="1" i="1" dirty="0" smtClean="0">
                <a:solidFill>
                  <a:srgbClr val="00B050"/>
                </a:solidFill>
                <a:latin typeface="Times New Roman" panose="02020603050405020304" pitchFamily="18" charset="0"/>
                <a:cs typeface="Times New Roman" panose="02020603050405020304" pitchFamily="18" charset="0"/>
              </a:rPr>
              <a:t>«Врач </a:t>
            </a:r>
            <a:r>
              <a:rPr lang="ru-RU" sz="2800" b="1" i="1" dirty="0">
                <a:solidFill>
                  <a:srgbClr val="00B050"/>
                </a:solidFill>
                <a:latin typeface="Times New Roman" panose="02020603050405020304" pitchFamily="18" charset="0"/>
                <a:cs typeface="Times New Roman" panose="02020603050405020304" pitchFamily="18" charset="0"/>
              </a:rPr>
              <a:t>и сам лекарство для больного»   </a:t>
            </a:r>
            <a:endParaRPr lang="ru-RU" sz="2800" dirty="0">
              <a:solidFill>
                <a:srgbClr val="00B05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Профессия </a:t>
            </a:r>
            <a:r>
              <a:rPr lang="ru-RU" dirty="0">
                <a:latin typeface="Times New Roman" panose="02020603050405020304" pitchFamily="18" charset="0"/>
                <a:cs typeface="Times New Roman" panose="02020603050405020304" pitchFamily="18" charset="0"/>
              </a:rPr>
              <a:t>врача издавна предусматривала </a:t>
            </a:r>
            <a:r>
              <a:rPr lang="ru-RU" dirty="0">
                <a:solidFill>
                  <a:srgbClr val="00B050"/>
                </a:solidFill>
                <a:latin typeface="Times New Roman" panose="02020603050405020304" pitchFamily="18" charset="0"/>
                <a:cs typeface="Times New Roman" panose="02020603050405020304" pitchFamily="18" charset="0"/>
              </a:rPr>
              <a:t>не только глубокую подготовку в сфере специальных знаний </a:t>
            </a:r>
            <a:r>
              <a:rPr lang="ru-RU" dirty="0">
                <a:latin typeface="Times New Roman" panose="02020603050405020304" pitchFamily="18" charset="0"/>
                <a:cs typeface="Times New Roman" panose="02020603050405020304" pitchFamily="18" charset="0"/>
              </a:rPr>
              <a:t>и умений в рамках своей практики, но также обширное специальное </a:t>
            </a:r>
            <a:r>
              <a:rPr lang="ru-RU" b="1" i="1" dirty="0">
                <a:solidFill>
                  <a:srgbClr val="FFFF00"/>
                </a:solidFill>
                <a:latin typeface="Times New Roman" panose="02020603050405020304" pitchFamily="18" charset="0"/>
                <a:cs typeface="Times New Roman" panose="02020603050405020304" pitchFamily="18" charset="0"/>
              </a:rPr>
              <a:t>образование с целью исполнения определенной социальной т.е. общечеловеческой роли</a:t>
            </a:r>
            <a:r>
              <a:rPr lang="ru-RU" b="1" i="1" dirty="0" smtClean="0">
                <a:solidFill>
                  <a:srgbClr val="FFFF00"/>
                </a:solidFill>
                <a:latin typeface="Times New Roman" panose="02020603050405020304" pitchFamily="18" charset="0"/>
                <a:cs typeface="Times New Roman" panose="02020603050405020304" pitchFamily="18" charset="0"/>
              </a:rPr>
              <a:t>.</a:t>
            </a:r>
          </a:p>
          <a:p>
            <a:pPr marL="0" indent="0">
              <a:buNone/>
            </a:pPr>
            <a:endParaRPr lang="ru-RU" sz="1800" dirty="0">
              <a:solidFill>
                <a:srgbClr val="02167C"/>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ru-RU" sz="1800" dirty="0"/>
          </a:p>
        </p:txBody>
      </p:sp>
      <p:pic>
        <p:nvPicPr>
          <p:cNvPr id="5" name="Объект 3"/>
          <p:cNvPicPr>
            <a:picLocks noGrp="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467544" y="332656"/>
            <a:ext cx="2878137" cy="4392612"/>
          </a:xfrm>
          <a:prstGeom prst="rect">
            <a:avLst/>
          </a:prstGeom>
          <a:noFill/>
          <a:ln w="9525">
            <a:noFill/>
            <a:miter lim="800000"/>
            <a:headEnd/>
            <a:tailEnd/>
          </a:ln>
          <a:effectLst/>
        </p:spPr>
      </p:pic>
    </p:spTree>
    <p:extLst>
      <p:ext uri="{BB962C8B-B14F-4D97-AF65-F5344CB8AC3E}">
        <p14:creationId xmlns:p14="http://schemas.microsoft.com/office/powerpoint/2010/main" val="157567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301208"/>
            <a:ext cx="3970784" cy="1440160"/>
          </a:xfrm>
        </p:spPr>
        <p:txBody>
          <a:bodyPr>
            <a:noAutofit/>
          </a:bodyPr>
          <a:lstStyle/>
          <a:p>
            <a:pPr algn="ctr"/>
            <a:r>
              <a:rPr lang="ru-RU" sz="3200" i="1" dirty="0" smtClean="0">
                <a:solidFill>
                  <a:srgbClr val="FFFF00"/>
                </a:solidFill>
                <a:effectLst/>
              </a:rPr>
              <a:t/>
            </a:r>
            <a:br>
              <a:rPr lang="ru-RU" sz="3200" i="1" dirty="0" smtClean="0">
                <a:solidFill>
                  <a:srgbClr val="FFFF00"/>
                </a:solidFill>
                <a:effectLst/>
              </a:rPr>
            </a:br>
            <a:r>
              <a:rPr lang="ru-RU" sz="3200" i="1" dirty="0">
                <a:solidFill>
                  <a:srgbClr val="FFFF00"/>
                </a:solidFill>
                <a:effectLst/>
              </a:rPr>
              <a:t/>
            </a:r>
            <a:br>
              <a:rPr lang="ru-RU" sz="3200" i="1" dirty="0">
                <a:solidFill>
                  <a:srgbClr val="FFFF00"/>
                </a:solidFill>
                <a:effectLst/>
              </a:rPr>
            </a:br>
            <a:r>
              <a:rPr lang="ru-RU" sz="3200" i="1" dirty="0" smtClean="0">
                <a:solidFill>
                  <a:srgbClr val="FFFF00"/>
                </a:solidFill>
                <a:effectLst/>
              </a:rPr>
              <a:t/>
            </a:r>
            <a:br>
              <a:rPr lang="ru-RU" sz="3200" i="1" dirty="0" smtClean="0">
                <a:solidFill>
                  <a:srgbClr val="FFFF00"/>
                </a:solidFill>
                <a:effectLst/>
              </a:rPr>
            </a:br>
            <a:r>
              <a:rPr lang="ru-RU" sz="2800" i="1" dirty="0" err="1" smtClean="0">
                <a:solidFill>
                  <a:srgbClr val="FFFF00"/>
                </a:solidFill>
                <a:effectLst/>
              </a:rPr>
              <a:t>М.Эриксон</a:t>
            </a:r>
            <a:r>
              <a:rPr lang="ru-RU" i="1" dirty="0" smtClean="0">
                <a:effectLst/>
              </a:rPr>
              <a:t> </a:t>
            </a:r>
            <a:br>
              <a:rPr lang="ru-RU" i="1" dirty="0" smtClean="0">
                <a:effectLst/>
              </a:rPr>
            </a:br>
            <a:r>
              <a:rPr lang="ru-RU" i="1" dirty="0" smtClean="0">
                <a:effectLst/>
              </a:rPr>
              <a:t>(</a:t>
            </a:r>
            <a:r>
              <a:rPr lang="ru-RU" i="1" dirty="0">
                <a:effectLst/>
              </a:rPr>
              <a:t>1901-1980)</a:t>
            </a:r>
            <a:r>
              <a:rPr lang="ru-RU" dirty="0">
                <a:effectLst/>
              </a:rPr>
              <a:t/>
            </a:r>
            <a:br>
              <a:rPr lang="ru-RU" dirty="0">
                <a:effectLst/>
              </a:rPr>
            </a:br>
            <a:r>
              <a:rPr lang="ru-RU" sz="1800" i="1" dirty="0">
                <a:effectLst/>
              </a:rPr>
              <a:t>Американский </a:t>
            </a:r>
            <a:r>
              <a:rPr lang="ru-RU" sz="1800" i="1" dirty="0" err="1">
                <a:effectLst/>
              </a:rPr>
              <a:t>гипнотерапевт</a:t>
            </a:r>
            <a:r>
              <a:rPr lang="ru-RU" dirty="0">
                <a:effectLst/>
              </a:rPr>
              <a:t/>
            </a:r>
            <a:br>
              <a:rPr lang="ru-RU" dirty="0">
                <a:effectLst/>
              </a:rPr>
            </a:br>
            <a:endParaRPr lang="ru-RU" dirty="0"/>
          </a:p>
        </p:txBody>
      </p:sp>
      <p:sp>
        <p:nvSpPr>
          <p:cNvPr id="4" name="Объект 3"/>
          <p:cNvSpPr>
            <a:spLocks noGrp="1"/>
          </p:cNvSpPr>
          <p:nvPr>
            <p:ph idx="1"/>
          </p:nvPr>
        </p:nvSpPr>
        <p:spPr>
          <a:xfrm>
            <a:off x="3203848" y="116632"/>
            <a:ext cx="5711552" cy="6408712"/>
          </a:xfrm>
        </p:spPr>
        <p:txBody>
          <a:bodyPr>
            <a:normAutofit lnSpcReduction="10000"/>
          </a:bodyPr>
          <a:lstStyle/>
          <a:p>
            <a:pPr>
              <a:buFont typeface="Wingdings" panose="05000000000000000000" pitchFamily="2" charset="2"/>
              <a:buChar char="Ø"/>
            </a:pPr>
            <a:endParaRPr lang="ru-RU" b="1" i="1" dirty="0" smtClean="0">
              <a:solidFill>
                <a:srgbClr val="FFFF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b="1" i="1" dirty="0" smtClean="0">
                <a:solidFill>
                  <a:srgbClr val="FFFF00"/>
                </a:solidFill>
                <a:latin typeface="Times New Roman" panose="02020603050405020304" pitchFamily="18" charset="0"/>
                <a:cs typeface="Times New Roman" panose="02020603050405020304" pitchFamily="18" charset="0"/>
              </a:rPr>
              <a:t>Профессиональное </a:t>
            </a:r>
            <a:r>
              <a:rPr lang="ru-RU" b="1" i="1" dirty="0">
                <a:solidFill>
                  <a:srgbClr val="FFFF00"/>
                </a:solidFill>
                <a:latin typeface="Times New Roman" panose="02020603050405020304" pitchFamily="18" charset="0"/>
                <a:cs typeface="Times New Roman" panose="02020603050405020304" pitchFamily="18" charset="0"/>
              </a:rPr>
              <a:t>становление специалиста</a:t>
            </a:r>
            <a:r>
              <a:rPr lang="ru-RU" dirty="0">
                <a:solidFill>
                  <a:srgbClr val="FFFF0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кроме знаний, умений, навыков, компетенций должно включать в себя также его </a:t>
            </a:r>
            <a:r>
              <a:rPr lang="ru-RU" b="1" i="1" dirty="0">
                <a:solidFill>
                  <a:srgbClr val="00B050"/>
                </a:solidFill>
                <a:latin typeface="Times New Roman" panose="02020603050405020304" pitchFamily="18" charset="0"/>
                <a:cs typeface="Times New Roman" panose="02020603050405020304" pitchFamily="18" charset="0"/>
              </a:rPr>
              <a:t>личностный рост</a:t>
            </a:r>
            <a:r>
              <a:rPr lang="ru-RU" b="1" i="1" dirty="0" smtClean="0">
                <a:solidFill>
                  <a:srgbClr val="00B05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ru-RU" sz="2800" b="1" i="1" dirty="0">
              <a:solidFill>
                <a:srgbClr val="00B050"/>
              </a:solidFill>
              <a:latin typeface="Times New Roman" panose="02020603050405020304" pitchFamily="18" charset="0"/>
              <a:cs typeface="Times New Roman" panose="02020603050405020304" pitchFamily="18" charset="0"/>
            </a:endParaRPr>
          </a:p>
          <a:p>
            <a:pPr marL="0" indent="0">
              <a:buNone/>
            </a:pPr>
            <a:endParaRPr lang="ru-RU" sz="2800" dirty="0">
              <a:solidFill>
                <a:srgbClr val="00B05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sz="2800" b="1" i="1" dirty="0" smtClean="0">
                <a:solidFill>
                  <a:srgbClr val="FFFF00"/>
                </a:solidFill>
                <a:latin typeface="Times New Roman" panose="02020603050405020304" pitchFamily="18" charset="0"/>
                <a:cs typeface="Times New Roman" panose="02020603050405020304" pitchFamily="18" charset="0"/>
              </a:rPr>
              <a:t>«</a:t>
            </a:r>
            <a:r>
              <a:rPr lang="ru-RU" sz="2800" b="1" i="1" dirty="0">
                <a:solidFill>
                  <a:srgbClr val="FFFF00"/>
                </a:solidFill>
                <a:latin typeface="Times New Roman" panose="02020603050405020304" pitchFamily="18" charset="0"/>
                <a:cs typeface="Times New Roman" panose="02020603050405020304" pitchFamily="18" charset="0"/>
              </a:rPr>
              <a:t>Мы лечим не столько нашими методами, сколько самими собою за счет владения необходимыми технологиями специальной деятельности</a:t>
            </a:r>
            <a:r>
              <a:rPr lang="ru-RU" sz="2800" b="1" i="1" dirty="0" smtClean="0">
                <a:solidFill>
                  <a:srgbClr val="FFFF0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ru-RU" dirty="0"/>
          </a:p>
        </p:txBody>
      </p:sp>
      <p:pic>
        <p:nvPicPr>
          <p:cNvPr id="6" name="Объект 3"/>
          <p:cNvPicPr/>
          <p:nvPr/>
        </p:nvPicPr>
        <p:blipFill>
          <a:blip r:embed="rId2">
            <a:extLst>
              <a:ext uri="{28A0092B-C50C-407E-A947-70E740481C1C}">
                <a14:useLocalDpi xmlns:a14="http://schemas.microsoft.com/office/drawing/2010/main" val="0"/>
              </a:ext>
            </a:extLst>
          </a:blip>
          <a:stretch>
            <a:fillRect/>
          </a:stretch>
        </p:blipFill>
        <p:spPr bwMode="auto">
          <a:xfrm>
            <a:off x="539552" y="1806602"/>
            <a:ext cx="2664296" cy="3312368"/>
          </a:xfrm>
          <a:prstGeom prst="rect">
            <a:avLst/>
          </a:prstGeom>
          <a:noFill/>
          <a:ln w="9525">
            <a:noFill/>
            <a:miter lim="800000"/>
            <a:headEnd/>
            <a:tailEnd/>
          </a:ln>
          <a:effectLst/>
        </p:spPr>
      </p:pic>
    </p:spTree>
    <p:extLst>
      <p:ext uri="{BB962C8B-B14F-4D97-AF65-F5344CB8AC3E}">
        <p14:creationId xmlns:p14="http://schemas.microsoft.com/office/powerpoint/2010/main" val="157567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88640"/>
            <a:ext cx="8686800" cy="5891485"/>
          </a:xfrm>
        </p:spPr>
        <p:txBody>
          <a:bodyPr/>
          <a:lstStyle/>
          <a:p>
            <a:pPr>
              <a:buFont typeface="Wingdings" panose="05000000000000000000" pitchFamily="2" charset="2"/>
              <a:buChar char="Ø"/>
            </a:pPr>
            <a:endParaRPr lang="ru-RU" sz="3600" dirty="0" smtClean="0">
              <a:effectLst/>
            </a:endParaRPr>
          </a:p>
          <a:p>
            <a:pPr>
              <a:buFont typeface="Wingdings" panose="05000000000000000000" pitchFamily="2" charset="2"/>
              <a:buChar char="Ø"/>
            </a:pPr>
            <a:r>
              <a:rPr lang="ru-RU" sz="3600" dirty="0" smtClean="0">
                <a:effectLst/>
              </a:rPr>
              <a:t>Первыми </a:t>
            </a:r>
            <a:r>
              <a:rPr lang="ru-RU" sz="3600" dirty="0">
                <a:effectLst/>
              </a:rPr>
              <a:t>«гигантами» в разработках теорий личности были, как известно, врачи - причём с хорошим знанием философии и физиологии, но самое главное – это то, что они трудились также как психологи и психотерапевты </a:t>
            </a:r>
            <a:r>
              <a:rPr lang="ru-RU" sz="3600" b="1" i="1" dirty="0">
                <a:solidFill>
                  <a:srgbClr val="FFFF00"/>
                </a:solidFill>
                <a:effectLst/>
              </a:rPr>
              <a:t>(</a:t>
            </a:r>
            <a:r>
              <a:rPr lang="ru-RU" sz="3600" b="1" i="1" dirty="0" err="1">
                <a:solidFill>
                  <a:srgbClr val="FFFF00"/>
                </a:solidFill>
                <a:effectLst/>
              </a:rPr>
              <a:t>З.Фрейд</a:t>
            </a:r>
            <a:r>
              <a:rPr lang="ru-RU" sz="3600" b="1" i="1" dirty="0">
                <a:solidFill>
                  <a:srgbClr val="FFFF00"/>
                </a:solidFill>
                <a:effectLst/>
              </a:rPr>
              <a:t>, </a:t>
            </a:r>
            <a:r>
              <a:rPr lang="ru-RU" sz="3600" b="1" i="1" dirty="0" err="1">
                <a:solidFill>
                  <a:srgbClr val="FFFF00"/>
                </a:solidFill>
                <a:effectLst/>
              </a:rPr>
              <a:t>К.Юнг</a:t>
            </a:r>
            <a:r>
              <a:rPr lang="ru-RU" sz="3600" b="1" i="1" dirty="0">
                <a:solidFill>
                  <a:srgbClr val="FFFF00"/>
                </a:solidFill>
                <a:effectLst/>
              </a:rPr>
              <a:t>, </a:t>
            </a:r>
            <a:r>
              <a:rPr lang="ru-RU" sz="3600" b="1" i="1" dirty="0" err="1">
                <a:solidFill>
                  <a:srgbClr val="FFFF00"/>
                </a:solidFill>
                <a:effectLst/>
              </a:rPr>
              <a:t>А.Адлер</a:t>
            </a:r>
            <a:r>
              <a:rPr lang="ru-RU" sz="3600" b="1" i="1" dirty="0">
                <a:solidFill>
                  <a:srgbClr val="FFFF00"/>
                </a:solidFill>
                <a:effectLst/>
              </a:rPr>
              <a:t>)</a:t>
            </a:r>
            <a:r>
              <a:rPr lang="ru-RU" sz="3600" dirty="0">
                <a:solidFill>
                  <a:srgbClr val="FFFF00"/>
                </a:solidFill>
                <a:effectLst/>
              </a:rPr>
              <a:t> </a:t>
            </a:r>
            <a:r>
              <a:rPr lang="ru-RU" sz="3600" dirty="0">
                <a:effectLst/>
              </a:rPr>
              <a:t>и они внесли основной вклад в раскрытие феномена личности.</a:t>
            </a:r>
          </a:p>
          <a:p>
            <a:pPr>
              <a:buFont typeface="Wingdings" panose="05000000000000000000" pitchFamily="2" charset="2"/>
              <a:buChar char="Ø"/>
            </a:pPr>
            <a:endParaRPr lang="ru-RU" dirty="0"/>
          </a:p>
        </p:txBody>
      </p:sp>
    </p:spTree>
    <p:extLst>
      <p:ext uri="{BB962C8B-B14F-4D97-AF65-F5344CB8AC3E}">
        <p14:creationId xmlns:p14="http://schemas.microsoft.com/office/powerpoint/2010/main" val="2879568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esktop\Фото и портреты ученых\Зигмунд Фрейд 4.jpg"/>
          <p:cNvPicPr>
            <a:picLocks noGrp="1"/>
          </p:cNvPicPr>
          <p:nvPr>
            <p:ph idx="1"/>
          </p:nvPr>
        </p:nvPicPr>
        <p:blipFill rotWithShape="1">
          <a:blip r:embed="rId2" cstate="print">
            <a:extLst>
              <a:ext uri="{28A0092B-C50C-407E-A947-70E740481C1C}">
                <a14:useLocalDpi xmlns:a14="http://schemas.microsoft.com/office/drawing/2010/main" val="0"/>
              </a:ext>
            </a:extLst>
          </a:blip>
          <a:srcRect l="28187" t="2634" r="28743" b="-1"/>
          <a:stretch/>
        </p:blipFill>
        <p:spPr bwMode="auto">
          <a:xfrm>
            <a:off x="2724" y="31806"/>
            <a:ext cx="2201664" cy="2799608"/>
          </a:xfrm>
          <a:prstGeom prst="rect">
            <a:avLst/>
          </a:prstGeom>
          <a:noFill/>
          <a:extLst/>
        </p:spPr>
      </p:pic>
      <p:sp>
        <p:nvSpPr>
          <p:cNvPr id="7" name="Прямоугольник 6"/>
          <p:cNvSpPr/>
          <p:nvPr/>
        </p:nvSpPr>
        <p:spPr>
          <a:xfrm>
            <a:off x="3995936" y="260648"/>
            <a:ext cx="4896544" cy="1569660"/>
          </a:xfrm>
          <a:prstGeom prst="rect">
            <a:avLst/>
          </a:prstGeom>
        </p:spPr>
        <p:txBody>
          <a:bodyPr wrap="square">
            <a:spAutoFit/>
          </a:bodyPr>
          <a:lstStyle/>
          <a:p>
            <a:r>
              <a:rPr lang="ru-RU" sz="2400" b="1" i="1" dirty="0" err="1">
                <a:solidFill>
                  <a:srgbClr val="FFFF00"/>
                </a:solidFill>
              </a:rPr>
              <a:t>Зиигмунд</a:t>
            </a:r>
            <a:r>
              <a:rPr lang="ru-RU" sz="2400" b="1" i="1" dirty="0">
                <a:solidFill>
                  <a:srgbClr val="FFFF00"/>
                </a:solidFill>
              </a:rPr>
              <a:t> Фрейд </a:t>
            </a:r>
            <a:r>
              <a:rPr lang="ru-RU" sz="2400" b="1" i="1" dirty="0" smtClean="0"/>
              <a:t>(1856-1939)</a:t>
            </a:r>
          </a:p>
          <a:p>
            <a:pPr algn="ctr"/>
            <a:r>
              <a:rPr lang="ru-RU" sz="2400" b="1" i="1" dirty="0" smtClean="0"/>
              <a:t>Австрийский психиатр и невролог, психолог, психоаналитик</a:t>
            </a:r>
            <a:endParaRPr lang="ru-RU" dirty="0"/>
          </a:p>
        </p:txBody>
      </p:sp>
      <p:pic>
        <p:nvPicPr>
          <p:cNvPr id="13" name="Picture 4" descr="C:\Users\User\Desktop\Фото и портреты ученых\Карл Юнг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492896"/>
            <a:ext cx="2160240" cy="2548859"/>
          </a:xfrm>
          <a:prstGeom prst="rect">
            <a:avLst/>
          </a:prstGeom>
          <a:noFill/>
          <a:extLst/>
        </p:spPr>
      </p:pic>
      <p:sp>
        <p:nvSpPr>
          <p:cNvPr id="14" name="Прямоугольник 13"/>
          <p:cNvSpPr/>
          <p:nvPr/>
        </p:nvSpPr>
        <p:spPr>
          <a:xfrm>
            <a:off x="3995936" y="2690687"/>
            <a:ext cx="4572000" cy="1200329"/>
          </a:xfrm>
          <a:prstGeom prst="rect">
            <a:avLst/>
          </a:prstGeom>
        </p:spPr>
        <p:txBody>
          <a:bodyPr>
            <a:spAutoFit/>
          </a:bodyPr>
          <a:lstStyle/>
          <a:p>
            <a:pPr algn="ctr"/>
            <a:r>
              <a:rPr lang="ru-RU" sz="2400" b="1" i="1" dirty="0">
                <a:solidFill>
                  <a:srgbClr val="FFFF00"/>
                </a:solidFill>
              </a:rPr>
              <a:t>Карл Густав Юнг </a:t>
            </a:r>
            <a:r>
              <a:rPr lang="ru-RU" sz="2400" b="1" i="1" dirty="0"/>
              <a:t>(1875- 1961)</a:t>
            </a:r>
            <a:endParaRPr lang="ru-RU" sz="2400" dirty="0"/>
          </a:p>
          <a:p>
            <a:pPr algn="ctr"/>
            <a:r>
              <a:rPr lang="ru-RU" sz="2400" b="1" i="1" dirty="0"/>
              <a:t>Швейцарский психиатр, педагог, психоаналитик</a:t>
            </a:r>
            <a:endParaRPr lang="ru-RU" sz="2400" dirty="0"/>
          </a:p>
        </p:txBody>
      </p:sp>
      <p:pic>
        <p:nvPicPr>
          <p:cNvPr id="15" name="Рисунок 14" descr="C:\Users\User\Desktop\Фото и портреты ученых\Альфред Адлер 2.jpg"/>
          <p:cNvPicPr/>
          <p:nvPr/>
        </p:nvPicPr>
        <p:blipFill rotWithShape="1">
          <a:blip r:embed="rId4" cstate="print">
            <a:extLst>
              <a:ext uri="{28A0092B-C50C-407E-A947-70E740481C1C}">
                <a14:useLocalDpi xmlns:a14="http://schemas.microsoft.com/office/drawing/2010/main" val="0"/>
              </a:ext>
            </a:extLst>
          </a:blip>
          <a:srcRect l="3768" t="3037" r="37026"/>
          <a:stretch/>
        </p:blipFill>
        <p:spPr bwMode="auto">
          <a:xfrm>
            <a:off x="2555776" y="4695192"/>
            <a:ext cx="2376264" cy="2050920"/>
          </a:xfrm>
          <a:prstGeom prst="rect">
            <a:avLst/>
          </a:prstGeom>
          <a:noFill/>
          <a:ln>
            <a:noFill/>
          </a:ln>
          <a:extLst>
            <a:ext uri="{53640926-AAD7-44D8-BBD7-CCE9431645EC}">
              <a14:shadowObscured xmlns:a14="http://schemas.microsoft.com/office/drawing/2010/main"/>
            </a:ext>
          </a:extLst>
        </p:spPr>
      </p:pic>
      <p:sp>
        <p:nvSpPr>
          <p:cNvPr id="16" name="Прямоугольник 15"/>
          <p:cNvSpPr/>
          <p:nvPr/>
        </p:nvSpPr>
        <p:spPr>
          <a:xfrm>
            <a:off x="4788024" y="5120488"/>
            <a:ext cx="4572000" cy="1200329"/>
          </a:xfrm>
          <a:prstGeom prst="rect">
            <a:avLst/>
          </a:prstGeom>
        </p:spPr>
        <p:txBody>
          <a:bodyPr>
            <a:spAutoFit/>
          </a:bodyPr>
          <a:lstStyle/>
          <a:p>
            <a:pPr algn="ctr"/>
            <a:r>
              <a:rPr lang="ru-RU" sz="2400" b="1" i="1" dirty="0">
                <a:solidFill>
                  <a:srgbClr val="FFFF00"/>
                </a:solidFill>
              </a:rPr>
              <a:t>Альфред Адлер  </a:t>
            </a:r>
            <a:r>
              <a:rPr lang="ru-RU" sz="2400" b="1" i="1" dirty="0" smtClean="0"/>
              <a:t>(1875-1961)</a:t>
            </a:r>
            <a:endParaRPr lang="ru-RU" sz="2400" dirty="0"/>
          </a:p>
          <a:p>
            <a:pPr algn="ctr"/>
            <a:r>
              <a:rPr lang="ru-RU" sz="2400" b="1" i="1" dirty="0"/>
              <a:t>Австрийский </a:t>
            </a:r>
            <a:r>
              <a:rPr lang="ru-RU" sz="2400" b="1" i="1" dirty="0" smtClean="0"/>
              <a:t>психиатр, психолог,</a:t>
            </a:r>
            <a:r>
              <a:rPr lang="ru-RU" sz="2400" b="1" i="1" dirty="0"/>
              <a:t> психоаналитик</a:t>
            </a:r>
            <a:endParaRPr lang="ru-RU" sz="2400" dirty="0"/>
          </a:p>
        </p:txBody>
      </p:sp>
    </p:spTree>
    <p:extLst>
      <p:ext uri="{BB962C8B-B14F-4D97-AF65-F5344CB8AC3E}">
        <p14:creationId xmlns:p14="http://schemas.microsoft.com/office/powerpoint/2010/main" val="1575671686"/>
      </p:ext>
    </p:extLst>
  </p:cSld>
  <p:clrMapOvr>
    <a:masterClrMapping/>
  </p:clrMapOvr>
</p:sld>
</file>

<file path=ppt/theme/theme1.xml><?xml version="1.0" encoding="utf-8"?>
<a:theme xmlns:a="http://schemas.openxmlformats.org/drawingml/2006/main" name="Течение">
  <a:themeElements>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Течение">
      <a:majorFont>
        <a:latin typeface="Garamond"/>
        <a:ea typeface=""/>
        <a:cs typeface="Arial"/>
      </a:majorFont>
      <a:minorFont>
        <a:latin typeface="Garamond"/>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14.09.2018 Караваева роща</Template>
  <TotalTime>414</TotalTime>
  <Words>1176</Words>
  <Application>Microsoft Office PowerPoint</Application>
  <PresentationFormat>Экран (4:3)</PresentationFormat>
  <Paragraphs>97</Paragraphs>
  <Slides>28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Arial</vt:lpstr>
      <vt:lpstr>Garamond</vt:lpstr>
      <vt:lpstr>Times New Roman</vt:lpstr>
      <vt:lpstr>Wingdings</vt:lpstr>
      <vt:lpstr>Течение</vt:lpstr>
      <vt:lpstr>Изучение патологии личности как задача образования специалиста</vt:lpstr>
      <vt:lpstr>Презентация PowerPoint</vt:lpstr>
      <vt:lpstr>Презентация PowerPoint</vt:lpstr>
      <vt:lpstr>Презентация PowerPoint</vt:lpstr>
      <vt:lpstr>Презентация PowerPoint</vt:lpstr>
      <vt:lpstr>М.Балинт (1896-1970) Английский психоаналитик Венгерского происхождения</vt:lpstr>
      <vt:lpstr>   М.Эриксон  (1901-1980) Американский гипнотерапевт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dc:creator>
  <cp:lastModifiedBy>Максим Куликов</cp:lastModifiedBy>
  <cp:revision>28</cp:revision>
  <cp:lastPrinted>2018-10-23T04:13:40Z</cp:lastPrinted>
  <dcterms:created xsi:type="dcterms:W3CDTF">2018-10-19T05:18:48Z</dcterms:created>
  <dcterms:modified xsi:type="dcterms:W3CDTF">2018-12-21T05:44:37Z</dcterms:modified>
</cp:coreProperties>
</file>