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4"/>
  </p:notesMasterIdLst>
  <p:sldIdLst>
    <p:sldId id="271" r:id="rId2"/>
    <p:sldId id="258" r:id="rId3"/>
    <p:sldId id="260" r:id="rId4"/>
    <p:sldId id="261" r:id="rId5"/>
    <p:sldId id="267" r:id="rId6"/>
    <p:sldId id="262" r:id="rId7"/>
    <p:sldId id="263" r:id="rId8"/>
    <p:sldId id="268" r:id="rId9"/>
    <p:sldId id="269" r:id="rId10"/>
    <p:sldId id="265" r:id="rId11"/>
    <p:sldId id="259" r:id="rId12"/>
    <p:sldId id="256" r:id="rId13"/>
  </p:sldIdLst>
  <p:sldSz cx="12192000" cy="6858000"/>
  <p:notesSz cx="67691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79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 за 11 мес.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2.6506887674072589E-2"/>
          <c:y val="5.0062528948587308E-2"/>
        </c:manualLayout>
      </c:layout>
      <c:overlay val="0"/>
      <c:spPr>
        <a:ln>
          <a:solidFill>
            <a:schemeClr val="bg2">
              <a:lumMod val="50000"/>
            </a:schemeClr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0.2252468028723055"/>
          <c:y val="2.2271934406196724E-3"/>
          <c:w val="0.52581279264679504"/>
          <c:h val="0.7491435959873973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6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dPt>
          <c:dLbls>
            <c:dLbl>
              <c:idx val="0"/>
              <c:layout>
                <c:manualLayout>
                  <c:x val="-0.1445583658806576"/>
                  <c:y val="0.13586599716651085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1600" b="1" dirty="0" smtClean="0"/>
                      <a:t>29-19,5%</a:t>
                    </a:r>
                  </a:p>
                </c:rich>
              </c:tx>
              <c:spPr>
                <a:noFill/>
                <a:ln w="2515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222811671087532"/>
                      <c:h val="0.1695960832313341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7.8246932551180273E-2"/>
                  <c:y val="5.7342778661269335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600" b="1" dirty="0" smtClean="0"/>
                      <a:t>11-7%</a:t>
                    </a:r>
                  </a:p>
                </c:rich>
              </c:tx>
              <c:spPr>
                <a:noFill/>
                <a:ln w="2515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86206896551723"/>
                      <c:h val="0.1215177478580171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7505962948265413"/>
                  <c:y val="-0.248259138966258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1600" b="1" dirty="0" smtClean="0"/>
                      <a:t>109- 73%</a:t>
                    </a:r>
                  </a:p>
                </c:rich>
              </c:tx>
              <c:spPr>
                <a:noFill/>
                <a:ln w="2515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1619352952233753"/>
                      <c:h val="0.16470012239902082"/>
                    </c:manualLayout>
                  </c15:layout>
                </c:ext>
              </c:extLst>
            </c:dLbl>
            <c:spPr>
              <a:noFill/>
              <a:ln w="25157">
                <a:noFill/>
              </a:ln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повторно госпитализировано дети из группы риска 29 (19,5%)</c:v>
                </c:pt>
                <c:pt idx="1">
                  <c:v>повторно госпитализировано по заболеванию 11 (7,5%)</c:v>
                </c:pt>
                <c:pt idx="2">
                  <c:v>первично госпитализированных 109 (73%) 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0.23</c:v>
                </c:pt>
                <c:pt idx="1">
                  <c:v>0.05</c:v>
                </c:pt>
                <c:pt idx="2">
                  <c:v>0.72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13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spPr>
              <a:noFill/>
              <a:ln w="25157">
                <a:noFill/>
              </a:ln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повторно госпитализировано дети из группы риска 29 (19,5%)</c:v>
                </c:pt>
                <c:pt idx="1">
                  <c:v>повторно госпитализировано по заболеванию 11 (7,5%)</c:v>
                </c:pt>
                <c:pt idx="2">
                  <c:v>первично госпитализированных 109 (73%) 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294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85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4676972363748639"/>
          <c:w val="0.99845110921644353"/>
          <c:h val="0.2382117492666358"/>
        </c:manualLayout>
      </c:layout>
      <c:overlay val="0"/>
      <c:txPr>
        <a:bodyPr/>
        <a:lstStyle/>
        <a:p>
          <a:pPr>
            <a:defRPr sz="1185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8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765C4-88D7-4F83-ABD1-07C2E0097DA1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67263"/>
            <a:ext cx="541655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F0055-D86F-4EA9-BC14-36064AF93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4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0055-D86F-4EA9-BC14-36064AF934C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2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B661-DF1F-442E-93B5-67713F86D3E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63B6B21-AF4F-4720-B400-0AAF7BE27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66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B661-DF1F-442E-93B5-67713F86D3E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3B6B21-AF4F-4720-B400-0AAF7BE27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53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B661-DF1F-442E-93B5-67713F86D3E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3B6B21-AF4F-4720-B400-0AAF7BE2791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2417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B661-DF1F-442E-93B5-67713F86D3E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3B6B21-AF4F-4720-B400-0AAF7BE27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626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B661-DF1F-442E-93B5-67713F86D3E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3B6B21-AF4F-4720-B400-0AAF7BE2791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8532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B661-DF1F-442E-93B5-67713F86D3E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3B6B21-AF4F-4720-B400-0AAF7BE27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32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B661-DF1F-442E-93B5-67713F86D3E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6B21-AF4F-4720-B400-0AAF7BE27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49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B661-DF1F-442E-93B5-67713F86D3E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6B21-AF4F-4720-B400-0AAF7BE27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87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B661-DF1F-442E-93B5-67713F86D3E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6B21-AF4F-4720-B400-0AAF7BE27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0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B661-DF1F-442E-93B5-67713F86D3E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3B6B21-AF4F-4720-B400-0AAF7BE27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90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B661-DF1F-442E-93B5-67713F86D3E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63B6B21-AF4F-4720-B400-0AAF7BE27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94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B661-DF1F-442E-93B5-67713F86D3E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63B6B21-AF4F-4720-B400-0AAF7BE27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2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B661-DF1F-442E-93B5-67713F86D3E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6B21-AF4F-4720-B400-0AAF7BE27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8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B661-DF1F-442E-93B5-67713F86D3E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6B21-AF4F-4720-B400-0AAF7BE27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77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B661-DF1F-442E-93B5-67713F86D3E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6B21-AF4F-4720-B400-0AAF7BE27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4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B661-DF1F-442E-93B5-67713F86D3E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3B6B21-AF4F-4720-B400-0AAF7BE27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32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6B661-DF1F-442E-93B5-67713F86D3E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63B6B21-AF4F-4720-B400-0AAF7BE27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77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png"/><Relationship Id="rId12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oleObject" Target="../embeddings/Microsoft_Excel_97-2003_Worksheet2.xls"/><Relationship Id="rId1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2753" y="267058"/>
            <a:ext cx="6786207" cy="1280890"/>
          </a:xfrm>
        </p:spPr>
        <p:txBody>
          <a:bodyPr>
            <a:noAutofit/>
          </a:bodyPr>
          <a:lstStyle/>
          <a:p>
            <a:pPr lvl="0" algn="ctr" defTabSz="914400" fontAlgn="base"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Областная научно-практическая конференция</a:t>
            </a:r>
            <a:br>
              <a:rPr lang="ru-RU" alt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alt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«Актуальные вопросы практической наркологии»</a:t>
            </a:r>
            <a:br>
              <a:rPr lang="ru-RU" alt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15.12.2017 г.  </a:t>
            </a:r>
            <a:br>
              <a:rPr lang="ru-RU" alt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7840" y="1593669"/>
            <a:ext cx="8979127" cy="4598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Актуальные вопросы психотерапии и психологии в лечении зависимостей у детей и </a:t>
            </a:r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подростков </a:t>
            </a:r>
          </a:p>
          <a:p>
            <a:pPr marL="0" indent="0">
              <a:buNone/>
            </a:pP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</a:t>
            </a:r>
          </a:p>
          <a:p>
            <a:pPr marL="0" indent="0">
              <a:buNone/>
            </a:pPr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							</a:t>
            </a:r>
            <a:r>
              <a:rPr lang="ru-RU" sz="2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Врач психотерапевт стационарного 										отделения медицинской 													реабилитации для детей и 												подростков ГАУЗ «ООКНД»</a:t>
            </a:r>
            <a:endParaRPr lang="ru-RU" sz="2200" b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								</a:t>
            </a:r>
            <a:r>
              <a:rPr lang="ru-RU" sz="22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Тухфатуллина</a:t>
            </a:r>
            <a:r>
              <a:rPr lang="ru-RU" sz="2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Светлана 																		Михайловна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09" y="38041"/>
            <a:ext cx="1716904" cy="157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472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133600" y="260351"/>
            <a:ext cx="6483350" cy="792163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Обследования и лечение</a:t>
            </a:r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1847850" y="1052514"/>
            <a:ext cx="8280400" cy="5545137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Осмотрено узкими специалистами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 - </a:t>
            </a:r>
            <a:r>
              <a:rPr lang="ru-RU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 - </a:t>
            </a:r>
            <a:r>
              <a:rPr lang="ru-RU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153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ИФА сифилис 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135, 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</a:t>
            </a:r>
            <a:r>
              <a:rPr lang="ru-RU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отрицательные</a:t>
            </a: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ИФА ВИЧ 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53, 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результат </a:t>
            </a:r>
            <a:r>
              <a:rPr lang="ru-RU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</a:t>
            </a:r>
            <a:endParaRPr lang="ru-RU" alt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ИФА на гепатит В 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122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altLang="ru-RU" sz="2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отрицательные</a:t>
            </a: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ИФА на гепатит С 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122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положительных </a:t>
            </a:r>
            <a:r>
              <a:rPr lang="ru-RU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</a:t>
            </a:r>
            <a:endParaRPr lang="ru-RU" alt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Иглорефлексотерапевт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 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физ. лиц, </a:t>
            </a:r>
            <a:r>
              <a:rPr lang="ru-RU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384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</a:t>
            </a: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Психотерапевт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первичная консультация – </a:t>
            </a:r>
            <a:r>
              <a:rPr lang="ru-RU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индивидуальная </a:t>
            </a:r>
            <a:r>
              <a:rPr lang="ru-RU" alt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психокоррекция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семейная </a:t>
            </a:r>
            <a:r>
              <a:rPr lang="ru-RU" alt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психокоррекция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 (170),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Физиотерапия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физ. лиц, </a:t>
            </a:r>
            <a:r>
              <a:rPr lang="ru-RU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338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</a:t>
            </a: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sz="2000" dirty="0"/>
          </a:p>
          <a:p>
            <a:pPr>
              <a:defRPr/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34213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007" y="348344"/>
            <a:ext cx="9771606" cy="112340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не допустить развития игровой или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другой формы зависимости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ребенка: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459" y="1375955"/>
            <a:ext cx="11521439" cy="5482046"/>
          </a:xfrm>
        </p:spPr>
        <p:txBody>
          <a:bodyPr>
            <a:noAutofit/>
          </a:bodyPr>
          <a:lstStyle/>
          <a:p>
            <a:pPr lvl="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Показывайте личный положительный пример. Дети всегда подражают взрослым и если родители все свободное время проводят в интернете или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сами страдают иной формой зависимости,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и ребенок будет вести себя так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</a:t>
            </a:r>
          </a:p>
          <a:p>
            <a:pPr lvl="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Ограничьте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работы с гаджетами. До 4 лет лучше не давать ребенку гаджеты в руки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вообще !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4 лет время общения с компьютером строго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дозировать.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Установите твердое правило – «определенное количество минут в день» (от получаса до 2 часов в день — в зависимости от возраста), и не нарушайте его ни при каких обстоятельствах — будьте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последовательны!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Интересуйтесь, чем занимаются ваши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Будьте рядом, будьте вместе с ребенком.</a:t>
            </a:r>
          </a:p>
          <a:p>
            <a:pPr lvl="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Обсуждайте игры, в которые любит играть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ребенок;  рассказывайте о своих детских играх.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 ребенка рассматривать игры, приложения для гаджетов и интернет как средство приобретения новых навыков, получения полезной информации, приносящей практическое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значение. Старайтесь переключать максимально внимание ребенка на живое общение.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избежание полного перемещения ребенка в «виртуальные миры», у него должен быть полный доступ к реальным и увлекающим «мирам» — студии, кружки, походы, общение с природой, творчество, путешествия, театры, кино, музеи</a:t>
            </a:r>
          </a:p>
          <a:p>
            <a:pPr marL="2743200" lvl="6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21246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2448" y="153372"/>
            <a:ext cx="8825552" cy="125234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7231" y="5499242"/>
            <a:ext cx="9990160" cy="86142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Любовь,  внимание и участие  семьи – это самый сильный защитный механизм для  ребенка !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85" y="614149"/>
            <a:ext cx="9164615" cy="485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178" y="624110"/>
            <a:ext cx="9048206" cy="128089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Психотерапия периода взросления должна отвечать специфическим потребностям этой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жизненной фазы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615" y="1872343"/>
            <a:ext cx="11191163" cy="4985657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/>
              <a:t>Критерием необходимости проведения психотерапии при </a:t>
            </a:r>
            <a:r>
              <a:rPr lang="ru-RU" b="1" dirty="0" smtClean="0"/>
              <a:t> разных формах зависимостей  </a:t>
            </a:r>
            <a:r>
              <a:rPr lang="ru-RU" b="1" dirty="0"/>
              <a:t>детского и подросткового возраста служит выявление отклонений, угрожающих нормальному возрастному развитию ребенка, и в том случае, когда энергия пациента тратится на преодоление внутренних и внешних конфликтов, а не на выполнение задач развития</a:t>
            </a:r>
            <a:r>
              <a:rPr lang="ru-RU" b="1" dirty="0" smtClean="0"/>
              <a:t>.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/>
              <a:t>Индивидуальная и групповая психотерапия у детей и подростков учитывают следующие моменты: направленность на конкретное содержание, учет актуальности проблемы для пациента, необходимость тщательной обработки информации, разграничение целей работы с ребенком и родителями, оценка личностных ресурсов, которые могли бы стать резервом для усиления стратегий </a:t>
            </a:r>
            <a:r>
              <a:rPr lang="ru-RU" b="1" dirty="0" err="1"/>
              <a:t>совладания</a:t>
            </a:r>
            <a:r>
              <a:rPr lang="ru-RU" b="1" dirty="0"/>
              <a:t> с трудностями (</a:t>
            </a:r>
            <a:r>
              <a:rPr lang="ru-RU" b="1" dirty="0" err="1"/>
              <a:t>копинг</a:t>
            </a:r>
            <a:r>
              <a:rPr lang="ru-RU" b="1" dirty="0"/>
              <a:t>-механизмов), директивный стиль проведения занятий и активность психотерапевта. Врач должен отказаться от дистанции в общении, активно вторгаться в процесс лечения, и, несмотря на в целом благожелательную и открытую атмосферу, твердо отстаивать свою точку зрения</a:t>
            </a:r>
            <a:r>
              <a:rPr lang="ru-RU" b="1" dirty="0" smtClean="0"/>
              <a:t>.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/>
              <a:t>Врач не должен действовать по схеме. Следует быть готовым обсуждать с пациентом то, что его интересует, если этого требует ситуация.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06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378" y="409304"/>
            <a:ext cx="8469670" cy="1802674"/>
          </a:xfrm>
        </p:spPr>
        <p:txBody>
          <a:bodyPr>
            <a:normAutofit/>
          </a:bodyPr>
          <a:lstStyle/>
          <a:p>
            <a:r>
              <a:rPr lang="ru-RU" sz="2800" b="1" dirty="0"/>
              <a:t>При планировании психотерапевтических мероприятий следует </a:t>
            </a:r>
            <a:r>
              <a:rPr lang="ru-RU" sz="2800" b="1" dirty="0" smtClean="0"/>
              <a:t>распределить жалобы </a:t>
            </a:r>
            <a:r>
              <a:rPr lang="ru-RU" sz="2800" b="1" dirty="0"/>
              <a:t>и данные </a:t>
            </a:r>
            <a:r>
              <a:rPr lang="ru-RU" sz="2800" b="1" dirty="0" smtClean="0"/>
              <a:t>клинико-психологического </a:t>
            </a:r>
            <a:r>
              <a:rPr lang="ru-RU" sz="2800" b="1" dirty="0"/>
              <a:t>исследования на </a:t>
            </a:r>
            <a:r>
              <a:rPr lang="ru-RU" sz="2800" b="1" dirty="0" smtClean="0"/>
              <a:t>уровни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025" y="2455818"/>
            <a:ext cx="11245754" cy="4286176"/>
          </a:xfrm>
        </p:spPr>
        <p:txBody>
          <a:bodyPr>
            <a:normAutofit/>
          </a:bodyPr>
          <a:lstStyle/>
          <a:p>
            <a:r>
              <a:rPr lang="ru-RU" sz="2200" b="1" dirty="0"/>
              <a:t>Уровень 1. Проблемы с внешним социальным окружением. Этот уровень рассматривает проблемы членов семьи в контексте социальных связей</a:t>
            </a:r>
            <a:r>
              <a:rPr lang="ru-RU" sz="2200" b="1" dirty="0" smtClean="0"/>
              <a:t>.</a:t>
            </a:r>
            <a:r>
              <a:rPr lang="ru-RU" sz="2200" b="1" dirty="0"/>
              <a:t> </a:t>
            </a:r>
            <a:r>
              <a:rPr lang="ru-RU" sz="2200" b="1" dirty="0" smtClean="0"/>
              <a:t> </a:t>
            </a:r>
          </a:p>
          <a:p>
            <a:r>
              <a:rPr lang="ru-RU" sz="2200" b="1" dirty="0"/>
              <a:t>Уровень 2. Проблемы в семье. Рассматриваются проблемы семьи как естественной группы</a:t>
            </a:r>
            <a:r>
              <a:rPr lang="ru-RU" sz="2200" b="1" dirty="0" smtClean="0"/>
              <a:t>.</a:t>
            </a:r>
          </a:p>
          <a:p>
            <a:r>
              <a:rPr lang="ru-RU" sz="2200" b="1" dirty="0" smtClean="0"/>
              <a:t> </a:t>
            </a:r>
            <a:r>
              <a:rPr lang="ru-RU" sz="2200" b="1" dirty="0"/>
              <a:t>Уровень 3. Когнитивные и поведенческие проблемы</a:t>
            </a:r>
            <a:r>
              <a:rPr lang="ru-RU" sz="2200" b="1" dirty="0" smtClean="0"/>
              <a:t>.</a:t>
            </a:r>
          </a:p>
          <a:p>
            <a:r>
              <a:rPr lang="ru-RU" sz="2200" b="1" dirty="0" smtClean="0"/>
              <a:t> </a:t>
            </a:r>
            <a:r>
              <a:rPr lang="ru-RU" sz="2200" b="1" dirty="0"/>
              <a:t>Уровень 4. Эмоциональные конфликты</a:t>
            </a:r>
            <a:r>
              <a:rPr lang="ru-RU" sz="2200" b="1" dirty="0" smtClean="0"/>
              <a:t>.</a:t>
            </a:r>
          </a:p>
          <a:p>
            <a:r>
              <a:rPr lang="ru-RU" sz="2200" b="1" dirty="0" smtClean="0"/>
              <a:t> </a:t>
            </a:r>
            <a:r>
              <a:rPr lang="ru-RU" sz="2200" b="1" dirty="0"/>
              <a:t>Уровень 5. Нарушения развития и личностные расстройства</a:t>
            </a:r>
            <a:r>
              <a:rPr lang="ru-RU" sz="2200" b="1" dirty="0" smtClean="0"/>
              <a:t>.</a:t>
            </a:r>
          </a:p>
          <a:p>
            <a:r>
              <a:rPr lang="ru-RU" sz="2200" b="1" dirty="0" smtClean="0"/>
              <a:t> </a:t>
            </a:r>
            <a:r>
              <a:rPr lang="ru-RU" sz="2200" b="1" dirty="0"/>
              <a:t>Уровень 6. Биологические нарушения. </a:t>
            </a:r>
            <a:r>
              <a:rPr lang="ru-RU" sz="2200" b="1" dirty="0" smtClean="0"/>
              <a:t> </a:t>
            </a:r>
          </a:p>
          <a:p>
            <a:endParaRPr lang="ru-RU" sz="22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28418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794" y="365760"/>
            <a:ext cx="9884819" cy="11843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Стационарное отделение медицинской реабилитации для детей и подростков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Ст_Мед_Сестра\Desktop\ФОТОГРАФИИ\Фото отделения\DSC07203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4" b="31908"/>
          <a:stretch/>
        </p:blipFill>
        <p:spPr bwMode="auto">
          <a:xfrm>
            <a:off x="1390323" y="1578863"/>
            <a:ext cx="9546336" cy="4782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537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135188" y="235130"/>
            <a:ext cx="6348412" cy="680857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206" y="879566"/>
            <a:ext cx="10093234" cy="5978434"/>
          </a:xfrm>
        </p:spPr>
        <p:txBody>
          <a:bodyPr>
            <a:norm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r>
              <a:rPr lang="ru-RU" sz="1900" dirty="0"/>
              <a:t> 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медицинской реабилитации детей и подростков с наркологическими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расстройствами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медико- психологической помощи семьям лиц с наркологическими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расстройствами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взаимодействия с организациями, оказывающими социальную помощь, по оказанию комплексной социальной реабилитации  пациентов с наркологическими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расстройствами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взаимодействия с общественными, религиозными и другими организациями  по оказанию реабилитационной помощи детям  и подросткам с наркологическими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расстройствами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мотивационного консультирования детей и подростков с наркологическими расстройствами в целях побуждения их к продолжению и завершению медицинской реабилитации, диспансерному наблюдению, формирования у них приверженности к ведению здорового образа жизни, отказу от потребления алкоголя, наркотических средств и психотропных веществ без назначения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7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766" y="330927"/>
            <a:ext cx="9458098" cy="96665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зал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Ст_Мед_Сестра\Desktop\ФОТОГРАФИИ\Фото отделения\DSC0715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02" y="1680632"/>
            <a:ext cx="5480674" cy="4546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Ст_Мед_Сестра\Desktop\Новая папка\20150408_0945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25" y="2216404"/>
            <a:ext cx="6624764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791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0721" y="624110"/>
            <a:ext cx="9553892" cy="917307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стараемся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Ст_Мед_Сестра\Desktop\Новая папка\20150212_090253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8"/>
          <a:stretch/>
        </p:blipFill>
        <p:spPr bwMode="auto">
          <a:xfrm>
            <a:off x="0" y="1908556"/>
            <a:ext cx="5771307" cy="409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Ст_Мед_Сестра\Desktop\Новая папка\IMG_14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393" y="2217039"/>
            <a:ext cx="6304724" cy="4453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42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793" y="1"/>
            <a:ext cx="8630195" cy="896982"/>
          </a:xfrm>
        </p:spPr>
        <p:txBody>
          <a:bodyPr rtlCol="0" anchor="b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пролеченных несовершеннолетних  по </a:t>
            </a: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нозологии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524126" y="714376"/>
            <a:ext cx="7934325" cy="55340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mtClean="0"/>
              <a:t>      </a:t>
            </a:r>
          </a:p>
        </p:txBody>
      </p:sp>
      <p:graphicFrame>
        <p:nvGraphicFramePr>
          <p:cNvPr id="29750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461828"/>
              </p:ext>
            </p:extLst>
          </p:nvPr>
        </p:nvGraphicFramePr>
        <p:xfrm>
          <a:off x="1375954" y="836614"/>
          <a:ext cx="10465525" cy="5858008"/>
        </p:xfrm>
        <a:graphic>
          <a:graphicData uri="http://schemas.openxmlformats.org/drawingml/2006/table">
            <a:tbl>
              <a:tblPr/>
              <a:tblGrid>
                <a:gridCol w="2956528"/>
                <a:gridCol w="1877581"/>
                <a:gridCol w="1897617"/>
                <a:gridCol w="1903821"/>
                <a:gridCol w="1829978"/>
              </a:tblGrid>
              <a:tr h="808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Год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Диагноз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 11 мес.)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50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Алкоголизм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B"/>
                    </a:solidFill>
                  </a:tcPr>
                </a:tc>
              </a:tr>
              <a:tr h="802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Наркомания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       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(2-каннабиноиды,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1-полинаркомания)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(психостимуляторы)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(психостимуляторы)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7"/>
                    </a:solidFill>
                  </a:tcPr>
                </a:tc>
              </a:tr>
              <a:tr h="401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Токсикомания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B"/>
                    </a:solidFill>
                  </a:tcPr>
                </a:tc>
              </a:tr>
              <a:tr h="350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ЭУ алкоголя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7"/>
                    </a:solidFill>
                  </a:tcPr>
                </a:tc>
              </a:tr>
              <a:tr h="1167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ЭУ наркотических веществ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(1-сочетат.употребление,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2-каннабиноиды,                       3-психостимуляторы)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          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( 7-психостимуляторы,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1-каннабиноиды)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( 1-психостимуляторы,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1-спайс)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психостимуляторы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B"/>
                    </a:solidFill>
                  </a:tcPr>
                </a:tc>
              </a:tr>
              <a:tr h="446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ЭУ токсических веществ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7"/>
                    </a:solidFill>
                  </a:tcPr>
                </a:tc>
              </a:tr>
              <a:tr h="474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Табакокурение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B"/>
                    </a:solidFill>
                  </a:tcPr>
                </a:tc>
              </a:tr>
              <a:tr h="416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риска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7"/>
                    </a:solidFill>
                  </a:tcPr>
                </a:tc>
              </a:tr>
              <a:tr h="603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(-5,2%)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(+13%)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(+0,6%)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18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188913"/>
            <a:ext cx="8229600" cy="668337"/>
          </a:xfrm>
        </p:spPr>
        <p:txBody>
          <a:bodyPr rtlCol="0" anchor="b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повторной госпитализации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5363" name="Object 3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663575"/>
          <a:ext cx="3714750" cy="276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Chart" r:id="rId3" imgW="3718882" imgH="2761727" progId="Excel.Chart.8">
                  <p:embed/>
                </p:oleObj>
              </mc:Choice>
              <mc:Fallback>
                <p:oleObj name="Chart" r:id="rId3" imgW="3718882" imgH="2761727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3575"/>
                        <a:ext cx="3714750" cy="276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126407"/>
              </p:ext>
            </p:extLst>
          </p:nvPr>
        </p:nvGraphicFramePr>
        <p:xfrm>
          <a:off x="1455533" y="839696"/>
          <a:ext cx="5284788" cy="2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Worksheet" r:id="rId6" imgW="5291787" imgH="2487384" progId="Excel.Sheet.8">
                  <p:embed/>
                </p:oleObj>
              </mc:Choice>
              <mc:Fallback>
                <p:oleObj name="Worksheet" r:id="rId6" imgW="5291787" imgH="248738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533" y="839696"/>
                        <a:ext cx="5284788" cy="248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7"/>
          <p:cNvGraphicFramePr>
            <a:graphicFrameLocks noChangeAspect="1"/>
          </p:cNvGraphicFramePr>
          <p:nvPr/>
        </p:nvGraphicFramePr>
        <p:xfrm>
          <a:off x="1072356" y="3640138"/>
          <a:ext cx="4889500" cy="269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Chart" r:id="rId9" imgW="4895512" imgH="2706859" progId="Excel.Chart.8">
                  <p:embed/>
                </p:oleObj>
              </mc:Choice>
              <mc:Fallback>
                <p:oleObj name="Chart" r:id="rId9" imgW="4895512" imgH="270685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2356" y="3640138"/>
                        <a:ext cx="4889500" cy="269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6991699" y="625475"/>
          <a:ext cx="4637088" cy="298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Chart" r:id="rId12" imgW="4645555" imgH="2993395" progId="Excel.Chart.8">
                  <p:embed/>
                </p:oleObj>
              </mc:Choice>
              <mc:Fallback>
                <p:oleObj name="Chart" r:id="rId12" imgW="4645555" imgH="299339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699" y="625475"/>
                        <a:ext cx="4637088" cy="298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624102"/>
              </p:ext>
            </p:extLst>
          </p:nvPr>
        </p:nvGraphicFramePr>
        <p:xfrm>
          <a:off x="6432481" y="3589523"/>
          <a:ext cx="5036707" cy="2728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1996482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837</Words>
  <Application>Microsoft Office PowerPoint</Application>
  <PresentationFormat>Широкоэкранный</PresentationFormat>
  <Paragraphs>122</Paragraphs>
  <Slides>12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Chart</vt:lpstr>
      <vt:lpstr>Worksheet</vt:lpstr>
      <vt:lpstr>Областная научно-практическая конференция «Актуальные вопросы практической наркологии» 15.12.2017 г.   </vt:lpstr>
      <vt:lpstr>Психотерапия периода взросления должна отвечать специфическим потребностям этой                                                                                                 жизненной фазы</vt:lpstr>
      <vt:lpstr>При планировании психотерапевтических мероприятий следует распределить жалобы и данные клинико-психологического исследования на уровни</vt:lpstr>
      <vt:lpstr>Стационарное отделение медицинской реабилитации для детей и подростков</vt:lpstr>
      <vt:lpstr>Основные задачи:</vt:lpstr>
      <vt:lpstr>Игровой зал</vt:lpstr>
      <vt:lpstr>Мы стараемся</vt:lpstr>
      <vt:lpstr>Количество пролеченных несовершеннолетних  по нозологии</vt:lpstr>
      <vt:lpstr>Процент повторной госпитализации </vt:lpstr>
      <vt:lpstr>Обследования и лечение</vt:lpstr>
      <vt:lpstr>Как не допустить развития игровой или другой формы зависимости у ребенка: </vt:lpstr>
      <vt:lpstr>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психотерапии и психологии в лечении зависимостей у детей и подростков.                                  </dc:title>
  <dc:creator>Ксения</dc:creator>
  <cp:lastModifiedBy>user</cp:lastModifiedBy>
  <cp:revision>18</cp:revision>
  <cp:lastPrinted>2017-12-12T01:34:28Z</cp:lastPrinted>
  <dcterms:created xsi:type="dcterms:W3CDTF">2017-12-11T02:11:20Z</dcterms:created>
  <dcterms:modified xsi:type="dcterms:W3CDTF">2017-12-11T11:07:00Z</dcterms:modified>
</cp:coreProperties>
</file>