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71" r:id="rId8"/>
    <p:sldId id="274" r:id="rId9"/>
    <p:sldId id="278" r:id="rId10"/>
    <p:sldId id="276" r:id="rId11"/>
    <p:sldId id="277" r:id="rId12"/>
    <p:sldId id="275" r:id="rId13"/>
    <p:sldId id="279" r:id="rId14"/>
    <p:sldId id="280" r:id="rId15"/>
    <p:sldId id="281" r:id="rId16"/>
    <p:sldId id="260" r:id="rId17"/>
    <p:sldId id="272" r:id="rId18"/>
    <p:sldId id="262" r:id="rId19"/>
    <p:sldId id="264" r:id="rId20"/>
    <p:sldId id="273" r:id="rId21"/>
    <p:sldId id="282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661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F0C1AF-34FF-4262-94B2-8859540BB578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3924D9-4980-44C4-BEB3-22540BB610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342900" algn="l"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SimSun"/>
              </a:rPr>
              <a:t>   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SimSun"/>
              </a:rPr>
            </a:br>
            <a:r>
              <a:rPr lang="ru-RU" sz="2400" dirty="0">
                <a:solidFill>
                  <a:schemeClr val="tx1"/>
                </a:solidFill>
                <a:latin typeface="Times New Roman"/>
                <a:ea typeface="SimSu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/>
                <a:ea typeface="SimSu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SimSu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SimSun"/>
              </a:rPr>
            </a:br>
            <a:r>
              <a:rPr lang="ru-RU" sz="2800" dirty="0">
                <a:solidFill>
                  <a:schemeClr val="tx1"/>
                </a:solidFill>
                <a:latin typeface="Arial"/>
                <a:ea typeface="SimSu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/>
                <a:ea typeface="SimSu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76672"/>
            <a:ext cx="77048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 i="1" dirty="0" smtClean="0">
              <a:solidFill>
                <a:prstClr val="black"/>
              </a:solidFill>
              <a:latin typeface="Times New Roman"/>
              <a:ea typeface="SimSun"/>
            </a:endParaRPr>
          </a:p>
          <a:p>
            <a:pPr algn="ctr">
              <a:lnSpc>
                <a:spcPct val="150000"/>
              </a:lnSpc>
            </a:pPr>
            <a:r>
              <a:rPr lang="ru-RU" sz="3600" i="1" dirty="0" smtClean="0">
                <a:solidFill>
                  <a:prstClr val="black"/>
                </a:solidFill>
                <a:latin typeface="Times New Roman"/>
                <a:ea typeface="SimSun"/>
              </a:rPr>
              <a:t>ОПЫТ РАБОТЫ </a:t>
            </a:r>
          </a:p>
          <a:p>
            <a:pPr algn="ctr">
              <a:lnSpc>
                <a:spcPct val="150000"/>
              </a:lnSpc>
            </a:pPr>
            <a:r>
              <a:rPr lang="ru-RU" sz="3600" i="1" smtClean="0">
                <a:solidFill>
                  <a:prstClr val="black"/>
                </a:solidFill>
                <a:latin typeface="Times New Roman"/>
                <a:ea typeface="SimSun"/>
              </a:rPr>
              <a:t>КАБИНЕТА </a:t>
            </a:r>
            <a:r>
              <a:rPr lang="ru-RU" sz="3600" i="1" smtClean="0">
                <a:solidFill>
                  <a:prstClr val="black"/>
                </a:solidFill>
                <a:latin typeface="Times New Roman"/>
                <a:ea typeface="SimSun"/>
              </a:rPr>
              <a:t>АМБУЛАТОРНОЙ </a:t>
            </a:r>
            <a:r>
              <a:rPr lang="ru-RU" sz="3600" i="1" dirty="0" smtClean="0">
                <a:solidFill>
                  <a:prstClr val="black"/>
                </a:solidFill>
                <a:latin typeface="Times New Roman"/>
                <a:ea typeface="SimSun"/>
              </a:rPr>
              <a:t>СУДЕБНО-ПСИХИАТРИЧЕСКОЙ ЭКСПЕРТИЗЫ  ГАУЗ «ООКНД»</a:t>
            </a:r>
          </a:p>
          <a:p>
            <a:pPr algn="r">
              <a:lnSpc>
                <a:spcPct val="150000"/>
              </a:lnSpc>
            </a:pPr>
            <a:endParaRPr lang="ru-RU" sz="2400" i="1" dirty="0" smtClean="0">
              <a:solidFill>
                <a:prstClr val="black"/>
              </a:solidFill>
              <a:latin typeface="Times New Roman"/>
              <a:ea typeface="SimSun"/>
            </a:endParaRPr>
          </a:p>
          <a:p>
            <a:pPr algn="r">
              <a:lnSpc>
                <a:spcPct val="150000"/>
              </a:lnSpc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SimSun"/>
              </a:rPr>
              <a:t>Докладчик: Чехонадский О.И.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3677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 2\Чехонадский О.И\АКТ отчет\фото судебка\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 2\Чехонадский О.И\АКТ отчет\фото судебка\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0" y="188640"/>
            <a:ext cx="873305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 2\Чехонадский О.И\АКТ отчет\фото судебка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 2\Чехонадский О.И\АКТ отчет\фото судебка\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 2\Чехонадский О.И\АКТ отчет\фото судебка\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2" y="260648"/>
            <a:ext cx="863087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ои документы 2\Чехонадский О.И\АКТ отчет\фото судебка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0335" y="429926"/>
            <a:ext cx="864096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снижения количества назначаемых судебно-психиатрических экспертиз, решения вопроса                                                   о целесообразности их проведения, а также сокращения сроков расследования, организовано и проведено 15.03.2016г. межведомственное совещание при вице-губернаторе  - заместителе председателя Правительства -  руководителе</a:t>
            </a:r>
            <a:r>
              <a:rPr kumimoji="0" lang="ru-RU" alt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аппарата губернатора                                              и Правительства Оренбургской области с участием представителей прокуратуры Оренбургской области, УФСКН России по Оренбургской области, СУ СК России по Оренбургской области, министерства здравоохранения Оренбургской области, главных врачей психиатрических больниц области, а также консультации                                        с представителями Оренбургского областного суда. По результатам обсуждения решено ввести в практику применение института предварительного консультирования с экспертами-психиатрами.                            Начиная с мая 2016г. было организовано в ГАУЗ «ООКНД» предварительное консультирование сотрудников правоохранительных органов и для регистрации консультаций разработана учетная форма.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8645525" cy="652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2" y="296465"/>
            <a:ext cx="864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33299"/>
              </p:ext>
            </p:extLst>
          </p:nvPr>
        </p:nvGraphicFramePr>
        <p:xfrm>
          <a:off x="251521" y="188641"/>
          <a:ext cx="8640961" cy="527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203"/>
                <a:gridCol w="1212344"/>
                <a:gridCol w="1678631"/>
                <a:gridCol w="1410591"/>
                <a:gridCol w="1728192"/>
              </a:tblGrid>
              <a:tr h="8115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4 месяца 2015г. 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74 экспертизы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2016г.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311 экспертиз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66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Уголовные дела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74чел. -100%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71 чел.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303чел. – 97,4%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 – 289 чел.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32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Гражданские дела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Несовершен-нолетних - 0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8чел. – 2,6%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Несовершен-нолетние – 3 чел.;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 - свидетели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 УФСКН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чел. -40,5%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чел.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55чел. – 17,6%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 22 чел.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7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Следственный отдел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 – 4%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51чел. – 16,3%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43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дознания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41чел.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55%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205чел. – 66,1%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274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Стражные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чел. – 13,5%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50чел. – 16%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15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Рекомендована стационарная экспертиза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 – 1,3%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11чел. – 3,5%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1629"/>
              </p:ext>
            </p:extLst>
          </p:nvPr>
        </p:nvGraphicFramePr>
        <p:xfrm>
          <a:off x="265160" y="5445224"/>
          <a:ext cx="8640962" cy="133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91"/>
                <a:gridCol w="1224136"/>
                <a:gridCol w="1656184"/>
                <a:gridCol w="1440159"/>
                <a:gridCol w="1728192"/>
              </a:tblGrid>
              <a:tr h="53416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Диагноз: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здоров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31чел. – 41,8%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чел. – 21,2%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97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явились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23чел. – 35%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119чел. – 38%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3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67459"/>
              </p:ext>
            </p:extLst>
          </p:nvPr>
        </p:nvGraphicFramePr>
        <p:xfrm>
          <a:off x="251520" y="332656"/>
          <a:ext cx="8640960" cy="604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512168"/>
                <a:gridCol w="432048"/>
                <a:gridCol w="1656184"/>
                <a:gridCol w="792088"/>
                <a:gridCol w="1368152"/>
                <a:gridCol w="2016224"/>
              </a:tblGrid>
              <a:tr h="354399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 экспертиз по возрастам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399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за 4 месяца 2015г.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2016г.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399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лет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чел. – 33,7%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106чел. – 34%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399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  до  45  лет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чел. – 50%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182чел. – 58,5%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399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45  лет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чел. – 16,3%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23чел.  - 21,2%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198">
                <a:tc gridSpan="7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подэкспертных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уголовным статьям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39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4 месяца 2015г.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2016г.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228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72чел. – 97,2%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228 – 230чел. – 73,9%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161 – 6чел. – 1,9%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166 – 4чел. – 1,2%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86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1чел. 1,4%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229 – 1чел.  – 0,3%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112 – 1чел.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213 – 1чел.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314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1че. – 1,4%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188 – 1чел. – 0,3%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116 – 7 чел. – 2,2%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162 – 1чел.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245"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119 – 10чел. – 3,25%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330 – 1чел.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322 – 1чел.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399"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314 – 3чел. – 0,9%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213 – 1чел.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314 – 1чел.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399"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158 – 18чел.  – 5,7%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159 – 1чел.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160 – 1чел.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39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156 – 1чел. – 0,3%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264 – 5чел.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1,6%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105 – 1чел.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99"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232 – 2чел. – 30,6%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человек явились в алкогольном опьянении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115 – 1чел.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222 – 1чел.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prstClr val="black"/>
              </a:solidFill>
              <a:latin typeface="Times New Roman"/>
              <a:ea typeface="SimSun"/>
              <a:cs typeface="+mj-cs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В 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соответствии  со  статьей 58 ч.2.  Федерального  закона                        от 21.11.2011 N 323-ФЗ "Об основах охраны здоровья граждан в Российской Федерации, в Российской Федерации проводятся следующие виды медицинских экспертиз:</a:t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1) экспертиза временной нетрудоспособности;</a:t>
            </a:r>
            <a: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2) медико-социальная экспертиза;</a:t>
            </a:r>
            <a: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3) военно-врачебная экспертиза;</a:t>
            </a:r>
            <a: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4) судебно-медицинская и </a:t>
            </a:r>
            <a:r>
              <a:rPr lang="ru-RU" sz="2400" b="1" u="sng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судебно-психиатрическая экспертизы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;</a:t>
            </a:r>
            <a: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5) экспертиза профессиональной пригодности и экспертиза связи заболевания с профессией;</a:t>
            </a:r>
            <a: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SimSun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6) экспертиза качества медицинской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3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декабре 2016г. заканчивают обучение на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базе ГБОУ ДПО «Казанская государственная медицинская академия»                           по специальности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«судебно-психиатрический эксперт»                                   еще 2 врача психиатра-нарколога, для формирования второго состава судебно-психиатрической комиссии. Это позволит увеличить количество дней заседаний экспертной комиссии                             и в соответствии с настоящей потребностью увеличить объем проводимых экспертиз.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6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 2\Чехонадский О.И\АКТ отчет\43701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352"/>
            <a:ext cx="8640960" cy="64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7"/>
            <a:ext cx="8640960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latin typeface="Times New Roman"/>
                <a:ea typeface="Times New Roman"/>
              </a:rPr>
              <a:t>Приказом Минздрава России от 11.03.2013 N 121н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"Об утверждении Требований к организации и выполнению работ (услуг) при оказании первичной медико-санитарной, специализированной (в том числе высокотехнологичной), скорой (в том числе скорой специализированной), паллиативной медицинской помощи, оказании медицинской помощи при санаторно-курортном лечении, при проведении медицинских экспертиз, медицинских осмотров, медицинских освидетельствований и санитарно-противоэпидемических (профилактических) мероприятий в рамках оказания медицинской помощи, при трансплантации (пересадке) органов и (или) тканей, обращении донорской крови и (или) ее компонентов в медицинских целях" </a:t>
            </a:r>
            <a:r>
              <a:rPr lang="ru-RU" sz="2400" b="1" dirty="0" smtClean="0">
                <a:latin typeface="Times New Roman"/>
                <a:ea typeface="Times New Roman"/>
              </a:rPr>
              <a:t>вид деятельности «судебно-наркологическая экспертиза» упразднен.</a:t>
            </a:r>
          </a:p>
          <a:p>
            <a:pPr algn="just"/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1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89679"/>
            <a:ext cx="8712968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Порядок назначения и производства судебных экспертиз                        по уголовным делам регламентирован  нормами УПК                                           и Федерального закона «О государственной судебно-экспертной деятельности в РФ» от 31.05.2001г. № 73-ФЗ. Ряд положений, относящихся к судебным экспертизам медицинского профиля, содержится в Федеральном законе от 21.11.2011г. № 323-ФЗ                           «Об основах охраны здоровья граждан в Российской Федерации». Перечисленные законодательные акты, а также принятые в соответствии с ними подзаконные нормативные документы не предусматривают возможности организации государственной судебно-наркологической экспертной деятельности  в наркологических учреждениях. Специальность судебного эксперта-нарколога также отсутствует. Поэтому для решения специальных вопросов, связанных с наличием наркологических заболеваний назначается судебно-психиатрическая экспертиза. 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46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6525"/>
            <a:ext cx="8748713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04" y="260648"/>
            <a:ext cx="533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60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2400" dirty="0"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SimSun"/>
              </a:rPr>
              <a:t>С </a:t>
            </a:r>
            <a:r>
              <a:rPr lang="ru-RU" sz="2400" dirty="0">
                <a:latin typeface="Times New Roman"/>
                <a:ea typeface="SimSun"/>
              </a:rPr>
              <a:t>31 августа 2015г., в ГАУЗ «Оренбургский областной клинический наркологический диспансер» открыт кабинет амбулаторной судебно-психиатрической экспертизы для проведения однородной амбулаторной судебно-психиатрической экспертизы и комплексной амбулаторной судебно-психиатрической </a:t>
            </a:r>
            <a:r>
              <a:rPr lang="ru-RU" sz="2400" dirty="0" smtClean="0">
                <a:latin typeface="Times New Roman"/>
                <a:ea typeface="SimSun"/>
              </a:rPr>
              <a:t>экспертизы, предварительно оборудовав                          его </a:t>
            </a:r>
            <a:r>
              <a:rPr lang="ru-RU" sz="2400" dirty="0" err="1" smtClean="0">
                <a:latin typeface="Times New Roman"/>
                <a:ea typeface="SimSun"/>
              </a:rPr>
              <a:t>противопобеговыми</a:t>
            </a:r>
            <a:r>
              <a:rPr lang="ru-RU" sz="2400" dirty="0" smtClean="0">
                <a:latin typeface="Times New Roman"/>
                <a:ea typeface="SimSun"/>
              </a:rPr>
              <a:t> </a:t>
            </a:r>
            <a:r>
              <a:rPr lang="ru-RU" sz="2400" dirty="0" smtClean="0">
                <a:latin typeface="Times New Roman"/>
                <a:ea typeface="SimSun"/>
              </a:rPr>
              <a:t>средствами, </a:t>
            </a:r>
            <a:r>
              <a:rPr lang="ru-RU" sz="2400" dirty="0" smtClean="0">
                <a:latin typeface="Times New Roman"/>
                <a:ea typeface="SimSun"/>
              </a:rPr>
              <a:t>средствами сигнализации и связи (в соответствии с техническими требованиями конвойной службы МУ МВД).  </a:t>
            </a:r>
            <a:endParaRPr lang="ru-RU" sz="2400" dirty="0">
              <a:latin typeface="Arial"/>
              <a:ea typeface="SimSu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     Заседание комиссии проводится 2 раза в неделю, </a:t>
            </a:r>
            <a:r>
              <a:rPr lang="ru-RU" sz="2400" dirty="0" smtClean="0">
                <a:latin typeface="Times New Roman"/>
                <a:ea typeface="Times New Roman"/>
              </a:rPr>
              <a:t>                                  в </a:t>
            </a:r>
            <a:r>
              <a:rPr lang="ru-RU" sz="2400" dirty="0">
                <a:latin typeface="Times New Roman"/>
                <a:ea typeface="Times New Roman"/>
              </a:rPr>
              <a:t>понедельник и среду тремя врачами ГАУЗ «ООКНД» работающими по совместительству на 0,5 ставки врача судебно-психиатрического </a:t>
            </a:r>
            <a:r>
              <a:rPr lang="ru-RU" sz="2400" dirty="0" smtClean="0">
                <a:latin typeface="Times New Roman"/>
                <a:ea typeface="Times New Roman"/>
              </a:rPr>
              <a:t>эксперта, прошедшие  </a:t>
            </a:r>
            <a:r>
              <a:rPr lang="ru-RU" sz="2400" dirty="0">
                <a:latin typeface="Times New Roman"/>
                <a:ea typeface="Times New Roman"/>
              </a:rPr>
              <a:t>обучение на базе ГБОУ ДПО «Казанская государственная медицинская академия» </a:t>
            </a:r>
            <a:r>
              <a:rPr lang="ru-RU" sz="2400" dirty="0" smtClean="0">
                <a:latin typeface="Times New Roman"/>
                <a:ea typeface="Times New Roman"/>
              </a:rPr>
              <a:t>                          по специальности судебно-психиатрический эксперт. 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Врио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МУ МВД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России «Оренбургское»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полковник полиции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________ О.В. Чернявский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«06» августа 2015г.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Комиссионного обследования Конвойного помещения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«Оренбургского областного клинического наркологического диспансера» пер. Дорожный, 8 </a:t>
            </a: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обследования, проведенного 05.08.2015г., установлено следующее: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ГАУЗ «ООКНД» техническими противопобеговыми средствами, средствами сигнализации  и связи: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08251"/>
              </p:ext>
            </p:extLst>
          </p:nvPr>
        </p:nvGraphicFramePr>
        <p:xfrm>
          <a:off x="323527" y="2786012"/>
          <a:ext cx="8496945" cy="394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4968552"/>
                <a:gridCol w="1512168"/>
              </a:tblGrid>
              <a:tr h="4401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Обследуемые параметры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обследования (в том числе соответствие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нормативам)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комиссии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7982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ГАУЗ «ООКНД» шлюза для заезда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спецавтомобилей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организации изолированной посадки и высадки конвоируемых лиц.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5"/>
                        </a:lnSpc>
                        <a:spcAft>
                          <a:spcPts val="0"/>
                        </a:spcAft>
                        <a:tabLst>
                          <a:tab pos="816610" algn="l"/>
                          <a:tab pos="1268095" algn="l"/>
                          <a:tab pos="232283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Внутренний      двор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ГАУЗ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«ООКНД»,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шлюзом	</a:t>
                      </a:r>
                      <a:r>
                        <a:rPr lang="ru-RU" sz="1000" spc="-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00" spc="-5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оборудован.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Заезд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спец-автомобилей осуществляется через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шлагбаум. Контроль за въездом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автомобилей на территорию ГАУЗ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«ООКНД» осуществляется охранным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предприятием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Иваныч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ts val="1345"/>
                        </a:lnSpc>
                        <a:spcAft>
                          <a:spcPts val="0"/>
                        </a:spcAft>
                        <a:tabLst>
                          <a:tab pos="816610" algn="l"/>
                          <a:tab pos="1268095" algn="l"/>
                          <a:tab pos="232283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внутренней территории ГАУЗ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«ООКНД» где осуществляется посадка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  <a:b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высадка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спецконтингента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доступ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посторонних лиц ограничен.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4945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  <a:tabLst>
                          <a:tab pos="902335" algn="l"/>
                          <a:tab pos="1292225" algn="l"/>
                        </a:tabLst>
                      </a:pPr>
                      <a:r>
                        <a:rPr lang="ru-RU" sz="1000" spc="100" dirty="0" smtClean="0">
                          <a:effectLst/>
                          <a:latin typeface="Times New Roman"/>
                          <a:ea typeface="Times New Roman"/>
                        </a:rPr>
                        <a:t>Наличие</a:t>
                      </a:r>
                      <a:r>
                        <a:rPr lang="ru-RU" sz="1000" spc="0" baseline="0" dirty="0" smtClean="0">
                          <a:effectLst/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1000" spc="130" dirty="0" smtClean="0">
                          <a:effectLst/>
                          <a:latin typeface="Times New Roman"/>
                          <a:ea typeface="Times New Roman"/>
                        </a:rPr>
                        <a:t>исправность</a:t>
                      </a:r>
                      <a:endParaRPr lang="ru-RU" sz="10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024255" algn="l"/>
                        </a:tabLst>
                      </a:pPr>
                      <a:r>
                        <a:rPr lang="ru-RU" sz="1000" spc="100" dirty="0" smtClean="0">
                          <a:effectLst/>
                          <a:latin typeface="Times New Roman"/>
                          <a:ea typeface="Times New Roman"/>
                        </a:rPr>
                        <a:t>системы</a:t>
                      </a:r>
                      <a:r>
                        <a:rPr lang="ru-RU" sz="1000" spc="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видеонаблюдения,</a:t>
                      </a:r>
                      <a:endParaRPr lang="ru-RU" sz="10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6350">
                        <a:spcAft>
                          <a:spcPts val="0"/>
                        </a:spcAft>
                        <a:tabLst>
                          <a:tab pos="1054735" algn="l"/>
                          <a:tab pos="210312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обеспечивающей надзор в камерах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конвойного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помещения и</a:t>
                      </a:r>
                      <a:r>
                        <a:rPr lang="ru-RU" sz="1000" baseline="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коридорах    ГАУЗ   «ООКНД»,    по которым осуществляется</a:t>
                      </a:r>
                      <a:endParaRPr lang="ru-RU" sz="10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Конвоирование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Система видеонаблюдения отсутствует. Конвоирование по коридорам и лестничным маршам диспансера не осуществляется.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130" marR="241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Рекомендовано: установка системы видеонаблюдения                                     (4 квартал 2015г.)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0311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ГАУЗ «ООКНД» конвойного помещения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31013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Конвойное   помещение,  обшей   площадью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37,4 кв. м.,  расположено на первом  этаже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отдельно    стоящего        здания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ГАУЗ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«ООКНД», состоит из двух камерных блоков: в первом камерном блоке имеется одна камера для временного содержания подозреваемых и обвиняемых, во-втором камерном блоке две камеры. В первом камерном блоке имеется: одно окно оборудованное распашной решеткой. Входная дверь в конвойное помещение изготовлена из листового железа, закрывается на замок с поворотным механизмом и внутренний врезной замок (открывается с ключа), оборудована  смотровым замком. 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 2\Чехонадский О.И\АКТ отчет\фото судебка\IMG_2472-14-12-16-15-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 2\Чехонадский О.И\АКТ отчет\фото судебка\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621</TotalTime>
  <Words>1057</Words>
  <Application>Microsoft Office PowerPoint</Application>
  <PresentationFormat>Экран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SimSun</vt:lpstr>
      <vt:lpstr>Arial</vt:lpstr>
      <vt:lpstr>Book Antiqua</vt:lpstr>
      <vt:lpstr>Century Gothic</vt:lpstr>
      <vt:lpstr>Symbol</vt:lpstr>
      <vt:lpstr>Times New Roman</vt:lpstr>
      <vt:lpstr>Волна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КотляроваСВ</cp:lastModifiedBy>
  <cp:revision>54</cp:revision>
  <cp:lastPrinted>2016-12-15T05:48:12Z</cp:lastPrinted>
  <dcterms:created xsi:type="dcterms:W3CDTF">2013-01-23T06:01:48Z</dcterms:created>
  <dcterms:modified xsi:type="dcterms:W3CDTF">2016-12-15T06:08:41Z</dcterms:modified>
</cp:coreProperties>
</file>