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7" r:id="rId2"/>
  </p:sldMasterIdLst>
  <p:notesMasterIdLst>
    <p:notesMasterId r:id="rId29"/>
  </p:notesMasterIdLst>
  <p:handoutMasterIdLst>
    <p:handoutMasterId r:id="rId30"/>
  </p:handoutMasterIdLst>
  <p:sldIdLst>
    <p:sldId id="470" r:id="rId3"/>
    <p:sldId id="471" r:id="rId4"/>
    <p:sldId id="493" r:id="rId5"/>
    <p:sldId id="474" r:id="rId6"/>
    <p:sldId id="475" r:id="rId7"/>
    <p:sldId id="489" r:id="rId8"/>
    <p:sldId id="476" r:id="rId9"/>
    <p:sldId id="464" r:id="rId10"/>
    <p:sldId id="466" r:id="rId11"/>
    <p:sldId id="478" r:id="rId12"/>
    <p:sldId id="479" r:id="rId13"/>
    <p:sldId id="494" r:id="rId14"/>
    <p:sldId id="481" r:id="rId15"/>
    <p:sldId id="490" r:id="rId16"/>
    <p:sldId id="482" r:id="rId17"/>
    <p:sldId id="483" r:id="rId18"/>
    <p:sldId id="469" r:id="rId19"/>
    <p:sldId id="496" r:id="rId20"/>
    <p:sldId id="486" r:id="rId21"/>
    <p:sldId id="491" r:id="rId22"/>
    <p:sldId id="500" r:id="rId23"/>
    <p:sldId id="501" r:id="rId24"/>
    <p:sldId id="492" r:id="rId25"/>
    <p:sldId id="468" r:id="rId26"/>
    <p:sldId id="487" r:id="rId27"/>
    <p:sldId id="499" r:id="rId28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936"/>
    <a:srgbClr val="DB5770"/>
    <a:srgbClr val="E33146"/>
    <a:srgbClr val="E15133"/>
    <a:srgbClr val="FFFFFF"/>
    <a:srgbClr val="A83E4D"/>
    <a:srgbClr val="6600FF"/>
    <a:srgbClr val="E41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5613" autoAdjust="0"/>
  </p:normalViewPr>
  <p:slideViewPr>
    <p:cSldViewPr>
      <p:cViewPr varScale="1">
        <p:scale>
          <a:sx n="89" d="100"/>
          <a:sy n="89" d="100"/>
        </p:scale>
        <p:origin x="138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41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hPercent val="118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5885826771654"/>
          <c:y val="2.1970622792753674E-2"/>
          <c:w val="0.62757855216568315"/>
          <c:h val="0.777059493389623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компьютеры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1079500" h="6350000"/>
              <a:bevelB w="1079500" h="6350000"/>
            </a:sp3d>
          </c:spPr>
          <c:invertIfNegative val="0"/>
          <c:dLbls>
            <c:dLbl>
              <c:idx val="1"/>
              <c:layout>
                <c:manualLayout>
                  <c:x val="-9.7222222222222241E-3"/>
                  <c:y val="2.6722620045584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171</c:v>
                </c:pt>
                <c:pt idx="1">
                  <c:v>233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ноутбуки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1079500" h="6350000"/>
              <a:bevelB w="1079500" h="6350000"/>
            </a:sp3d>
          </c:spPr>
          <c:invertIfNegative val="0"/>
          <c:dLbls>
            <c:dLbl>
              <c:idx val="1"/>
              <c:layout>
                <c:manualLayout>
                  <c:x val="4.16666666666666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93262240"/>
        <c:axId val="193262800"/>
        <c:axId val="238373376"/>
      </c:bar3DChart>
      <c:catAx>
        <c:axId val="19326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baseline="0">
                <a:solidFill>
                  <a:srgbClr val="990936"/>
                </a:solidFill>
              </a:defRPr>
            </a:pPr>
            <a:endParaRPr lang="ru-RU"/>
          </a:p>
        </c:txPr>
        <c:crossAx val="193262800"/>
        <c:crosses val="autoZero"/>
        <c:auto val="1"/>
        <c:lblAlgn val="ctr"/>
        <c:lblOffset val="100"/>
        <c:noMultiLvlLbl val="0"/>
      </c:catAx>
      <c:valAx>
        <c:axId val="193262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262240"/>
        <c:crosses val="autoZero"/>
        <c:crossBetween val="between"/>
      </c:valAx>
      <c:serAx>
        <c:axId val="238373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93262800"/>
        <c:crosses val="autoZero"/>
      </c:serAx>
    </c:plotArea>
    <c:legend>
      <c:legendPos val="l"/>
      <c:legendEntry>
        <c:idx val="0"/>
        <c:txPr>
          <a:bodyPr/>
          <a:lstStyle/>
          <a:p>
            <a:pPr>
              <a:defRPr sz="3030" baseline="0"/>
            </a:pPr>
            <a:endParaRPr lang="ru-RU"/>
          </a:p>
        </c:txPr>
      </c:legendEntry>
      <c:layout>
        <c:manualLayout>
          <c:xMode val="edge"/>
          <c:yMode val="edge"/>
          <c:x val="1.5277777777777779E-2"/>
          <c:y val="2.4819422421077798E-2"/>
          <c:w val="0.28866458880139984"/>
          <c:h val="0.44545892207263177"/>
        </c:manualLayout>
      </c:layout>
      <c:overlay val="0"/>
      <c:txPr>
        <a:bodyPr/>
        <a:lstStyle/>
        <a:p>
          <a:pPr>
            <a:defRPr sz="3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hPercent val="118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59219160104985"/>
          <c:y val="0.1823063430662587"/>
          <c:w val="0.50952296587926471"/>
          <c:h val="0.691547109243753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компьютеры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1079500" h="6350000"/>
              <a:bevelB w="1079500" h="635000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40000" dist="23000" dir="5400000" sx="69000" sy="69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softEdge">
                <a:bevelT w="1079500" h="6350000"/>
                <a:bevelB w="1079500" h="6350000"/>
              </a:sp3d>
            </c:spPr>
          </c:dPt>
          <c:dLbls>
            <c:dLbl>
              <c:idx val="1"/>
              <c:layout>
                <c:manualLayout>
                  <c:x val="-9.7222222222222224E-3"/>
                  <c:y val="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территории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1079500" h="6350000"/>
              <a:bevelB w="1079500" h="6350000"/>
            </a:sp3d>
          </c:spPr>
          <c:invertIfNegative val="0"/>
          <c:dLbls>
            <c:dLbl>
              <c:idx val="1"/>
              <c:layout>
                <c:manualLayout>
                  <c:x val="4.1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gapDepth val="156"/>
        <c:shape val="cylinder"/>
        <c:axId val="193265040"/>
        <c:axId val="193265600"/>
        <c:axId val="239006224"/>
      </c:bar3DChart>
      <c:catAx>
        <c:axId val="1932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baseline="0">
                <a:solidFill>
                  <a:srgbClr val="990936"/>
                </a:solidFill>
              </a:defRPr>
            </a:pPr>
            <a:endParaRPr lang="ru-RU"/>
          </a:p>
        </c:txPr>
        <c:crossAx val="193265600"/>
        <c:crosses val="autoZero"/>
        <c:auto val="1"/>
        <c:lblAlgn val="ctr"/>
        <c:lblOffset val="100"/>
        <c:noMultiLvlLbl val="0"/>
      </c:catAx>
      <c:valAx>
        <c:axId val="193265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265040"/>
        <c:crosses val="autoZero"/>
        <c:crossBetween val="between"/>
      </c:valAx>
      <c:serAx>
        <c:axId val="239006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9326560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hPercent val="118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5885826771654"/>
          <c:y val="2.1970622792753674E-2"/>
          <c:w val="0.62757855216568315"/>
          <c:h val="0.77705949338962355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93357520"/>
        <c:axId val="193358080"/>
        <c:axId val="239006848"/>
      </c:bar3DChart>
      <c:catAx>
        <c:axId val="19335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358080"/>
        <c:crosses val="autoZero"/>
        <c:auto val="1"/>
        <c:lblAlgn val="ctr"/>
        <c:lblOffset val="100"/>
        <c:noMultiLvlLbl val="0"/>
      </c:catAx>
      <c:valAx>
        <c:axId val="193358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357520"/>
        <c:crosses val="autoZero"/>
        <c:crossBetween val="between"/>
      </c:valAx>
      <c:serAx>
        <c:axId val="239006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93358080"/>
        <c:crosses val="autoZero"/>
      </c:serAx>
    </c:plotArea>
    <c:legend>
      <c:legendPos val="l"/>
      <c:layout>
        <c:manualLayout>
          <c:xMode val="edge"/>
          <c:yMode val="edge"/>
          <c:x val="1.5277777777777779E-2"/>
          <c:y val="2.4819422421077795E-2"/>
          <c:w val="0.28866458880139984"/>
          <c:h val="0.445458922072631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pattFill prst="pct5">
            <a:fgClr>
              <a:schemeClr val="tx1"/>
            </a:fgClr>
            <a:bgClr>
              <a:schemeClr val="bg1"/>
            </a:bgClr>
          </a:patt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4265514532599019E-3"/>
                  <c:y val="6.4282836381453065E-3"/>
                </c:manualLayout>
              </c:layout>
              <c:tx>
                <c:rich>
                  <a:bodyPr/>
                  <a:lstStyle/>
                  <a:p>
                    <a:fld id="{849F9A26-E740-425E-A302-E1F4818E34EF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4483572877709227E-3"/>
                  <c:y val="-6.4282836381453932E-3"/>
                </c:manualLayout>
              </c:layout>
              <c:tx>
                <c:rich>
                  <a:bodyPr/>
                  <a:lstStyle/>
                  <a:p>
                    <a:fld id="{6A46B9BB-A727-4813-9220-AB8FDEAF9E63}" type="CATEGORYNAME">
                      <a:rPr lang="ru-RU" sz="1100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623025E-D502-44A7-AAF3-CD383AEE4833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856BACE-A24C-46F0-B000-C8BFE08CE58E}" type="CATEGORYNAME">
                      <a:rPr lang="ru-RU" sz="1050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762A78D-F5B7-43A0-AC76-F6212FCB4957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Оренбург</c:v>
                </c:pt>
                <c:pt idx="1">
                  <c:v>Бугуруслан</c:v>
                </c:pt>
                <c:pt idx="2">
                  <c:v>Бузулук</c:v>
                </c:pt>
                <c:pt idx="3">
                  <c:v>Новотроицк</c:v>
                </c:pt>
                <c:pt idx="4">
                  <c:v>Орск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B0586-7357-4EA7-BD5C-DABAB2D57053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AEDAF5-5C79-4069-8DC5-1F026D126DC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Территорий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4D2A0-E311-4BE1-BB7F-F89559FDBFB9}" type="parTrans" cxnId="{ED3E9738-2E5E-4F6D-9B4E-490A0FAC9A53}">
      <dgm:prSet/>
      <dgm:spPr/>
      <dgm:t>
        <a:bodyPr/>
        <a:lstStyle/>
        <a:p>
          <a:endParaRPr lang="ru-RU"/>
        </a:p>
      </dgm:t>
    </dgm:pt>
    <dgm:pt modelId="{DB6BECE2-2E61-41A8-A4EA-A06250BD5D87}" type="sibTrans" cxnId="{ED3E9738-2E5E-4F6D-9B4E-490A0FAC9A53}">
      <dgm:prSet/>
      <dgm:spPr/>
      <dgm:t>
        <a:bodyPr/>
        <a:lstStyle/>
        <a:p>
          <a:endParaRPr lang="ru-RU"/>
        </a:p>
      </dgm:t>
    </dgm:pt>
    <dgm:pt modelId="{C10701DA-0684-462F-922C-9EE3F1D6A6D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Компьютеров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EA538-5B30-48A1-B334-2A11E8AB682A}" type="parTrans" cxnId="{756E74CE-77DB-42AF-8087-EDBC1A70BFCF}">
      <dgm:prSet/>
      <dgm:spPr/>
      <dgm:t>
        <a:bodyPr/>
        <a:lstStyle/>
        <a:p>
          <a:endParaRPr lang="ru-RU"/>
        </a:p>
      </dgm:t>
    </dgm:pt>
    <dgm:pt modelId="{E9C0AE98-5D30-4E2E-B753-1D2E8952293A}" type="sibTrans" cxnId="{756E74CE-77DB-42AF-8087-EDBC1A70BFCF}">
      <dgm:prSet/>
      <dgm:spPr/>
      <dgm:t>
        <a:bodyPr/>
        <a:lstStyle/>
        <a:p>
          <a:endParaRPr lang="ru-RU"/>
        </a:p>
      </dgm:t>
    </dgm:pt>
    <dgm:pt modelId="{F5FD56FD-A91A-4F50-B733-C3AA2F65999E}" type="pres">
      <dgm:prSet presAssocID="{B91B0586-7357-4EA7-BD5C-DABAB2D5705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6FAA5A-E7F9-40D4-9092-46B6C6A65FFC}" type="pres">
      <dgm:prSet presAssocID="{81AEDAF5-5C79-4069-8DC5-1F026D126DC2}" presName="upArrow" presStyleLbl="node1" presStyleIdx="0" presStyleCnt="2" custLinFactNeighborX="36850" custLinFactNeighborY="1152"/>
      <dgm:spPr>
        <a:prstGeom prst="mathMinus">
          <a:avLst/>
        </a:prstGeom>
        <a:solidFill>
          <a:schemeClr val="accent4"/>
        </a:solidFill>
      </dgm:spPr>
      <dgm:t>
        <a:bodyPr/>
        <a:lstStyle/>
        <a:p>
          <a:endParaRPr lang="ru-RU"/>
        </a:p>
      </dgm:t>
    </dgm:pt>
    <dgm:pt modelId="{206ABD24-E852-4A50-91DA-574D065F0D46}" type="pres">
      <dgm:prSet presAssocID="{81AEDAF5-5C79-4069-8DC5-1F026D126DC2}" presName="upArrowText" presStyleLbl="revTx" presStyleIdx="0" presStyleCnt="2" custScaleX="69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02AC-282E-4ECA-A7FF-68FCECCAF360}" type="pres">
      <dgm:prSet presAssocID="{C10701DA-0684-462F-922C-9EE3F1D6A6D4}" presName="downArrow" presStyleLbl="node1" presStyleIdx="1" presStyleCnt="2" custScaleX="93328" custLinFactY="51471" custLinFactNeighborX="2087" custLinFactNeighborY="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8C3936FF-E3B4-47C7-B38F-EFEB244B6965}" type="pres">
      <dgm:prSet presAssocID="{C10701DA-0684-462F-922C-9EE3F1D6A6D4}" presName="downArrowText" presStyleLbl="revTx" presStyleIdx="1" presStyleCnt="2" custAng="0" custScaleX="123199" custScaleY="110800" custLinFactNeighborX="8117" custLinFactNeighborY="-1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BE4B6-F942-42DE-B640-7823FECA540E}" type="presOf" srcId="{C10701DA-0684-462F-922C-9EE3F1D6A6D4}" destId="{8C3936FF-E3B4-47C7-B38F-EFEB244B6965}" srcOrd="0" destOrd="0" presId="urn:microsoft.com/office/officeart/2005/8/layout/arrow4"/>
    <dgm:cxn modelId="{D0F3B1B0-D819-4AA4-8E4F-B62089ED1101}" type="presOf" srcId="{B91B0586-7357-4EA7-BD5C-DABAB2D57053}" destId="{F5FD56FD-A91A-4F50-B733-C3AA2F65999E}" srcOrd="0" destOrd="0" presId="urn:microsoft.com/office/officeart/2005/8/layout/arrow4"/>
    <dgm:cxn modelId="{95A0C1C8-C5EE-41A9-A3F2-2D84701191F6}" type="presOf" srcId="{81AEDAF5-5C79-4069-8DC5-1F026D126DC2}" destId="{206ABD24-E852-4A50-91DA-574D065F0D46}" srcOrd="0" destOrd="0" presId="urn:microsoft.com/office/officeart/2005/8/layout/arrow4"/>
    <dgm:cxn modelId="{756E74CE-77DB-42AF-8087-EDBC1A70BFCF}" srcId="{B91B0586-7357-4EA7-BD5C-DABAB2D57053}" destId="{C10701DA-0684-462F-922C-9EE3F1D6A6D4}" srcOrd="1" destOrd="0" parTransId="{A0DEA538-5B30-48A1-B334-2A11E8AB682A}" sibTransId="{E9C0AE98-5D30-4E2E-B753-1D2E8952293A}"/>
    <dgm:cxn modelId="{ED3E9738-2E5E-4F6D-9B4E-490A0FAC9A53}" srcId="{B91B0586-7357-4EA7-BD5C-DABAB2D57053}" destId="{81AEDAF5-5C79-4069-8DC5-1F026D126DC2}" srcOrd="0" destOrd="0" parTransId="{4BA4D2A0-E311-4BE1-BB7F-F89559FDBFB9}" sibTransId="{DB6BECE2-2E61-41A8-A4EA-A06250BD5D87}"/>
    <dgm:cxn modelId="{5A0BAF2B-C691-452B-B3BE-7119190F2944}" type="presParOf" srcId="{F5FD56FD-A91A-4F50-B733-C3AA2F65999E}" destId="{7A6FAA5A-E7F9-40D4-9092-46B6C6A65FFC}" srcOrd="0" destOrd="0" presId="urn:microsoft.com/office/officeart/2005/8/layout/arrow4"/>
    <dgm:cxn modelId="{AC8420A2-9580-44B2-AFF9-02D91FAEF7ED}" type="presParOf" srcId="{F5FD56FD-A91A-4F50-B733-C3AA2F65999E}" destId="{206ABD24-E852-4A50-91DA-574D065F0D46}" srcOrd="1" destOrd="0" presId="urn:microsoft.com/office/officeart/2005/8/layout/arrow4"/>
    <dgm:cxn modelId="{5B384DA0-5846-4067-A4DD-B8B77CF47B6C}" type="presParOf" srcId="{F5FD56FD-A91A-4F50-B733-C3AA2F65999E}" destId="{7B6202AC-282E-4ECA-A7FF-68FCECCAF360}" srcOrd="2" destOrd="0" presId="urn:microsoft.com/office/officeart/2005/8/layout/arrow4"/>
    <dgm:cxn modelId="{C7DEE646-570A-49AC-8D6C-82D209B15A3C}" type="presParOf" srcId="{F5FD56FD-A91A-4F50-B733-C3AA2F65999E}" destId="{8C3936FF-E3B4-47C7-B38F-EFEB244B696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F59A5-2CF2-4457-A88C-55208F4C0FEB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F38ED-5B56-45E8-B411-177CC01B05FC}">
      <dgm:prSet phldrT="[Текст]" custT="1"/>
      <dgm:spPr/>
      <dgm:t>
        <a:bodyPr/>
        <a:lstStyle/>
        <a:p>
          <a:r>
            <a:rPr lang="ru-RU" sz="1200" b="1" dirty="0" smtClean="0"/>
            <a:t>Оренбург</a:t>
          </a:r>
          <a:endParaRPr lang="ru-RU" sz="1200" b="1" dirty="0"/>
        </a:p>
      </dgm:t>
    </dgm:pt>
    <dgm:pt modelId="{E3105637-A212-4EFB-A705-337B9E70816F}" type="parTrans" cxnId="{EC5F3323-B92B-498E-AD6E-CE3146F92E03}">
      <dgm:prSet/>
      <dgm:spPr/>
      <dgm:t>
        <a:bodyPr/>
        <a:lstStyle/>
        <a:p>
          <a:endParaRPr lang="ru-RU"/>
        </a:p>
      </dgm:t>
    </dgm:pt>
    <dgm:pt modelId="{AD11B742-A1DE-4D90-AB6C-D8C374F15739}" type="sibTrans" cxnId="{EC5F3323-B92B-498E-AD6E-CE3146F92E03}">
      <dgm:prSet/>
      <dgm:spPr/>
      <dgm:t>
        <a:bodyPr/>
        <a:lstStyle/>
        <a:p>
          <a:endParaRPr lang="ru-RU"/>
        </a:p>
      </dgm:t>
    </dgm:pt>
    <dgm:pt modelId="{6454BDD3-23C1-412E-AE06-8F3BE0400493}">
      <dgm:prSet phldrT="[Текст]" custT="1"/>
      <dgm:spPr/>
      <dgm:t>
        <a:bodyPr/>
        <a:lstStyle/>
        <a:p>
          <a:r>
            <a:rPr lang="ru-RU" sz="1200" b="1" dirty="0" smtClean="0"/>
            <a:t>Орск</a:t>
          </a:r>
          <a:endParaRPr lang="ru-RU" sz="1200" b="1" dirty="0"/>
        </a:p>
      </dgm:t>
    </dgm:pt>
    <dgm:pt modelId="{A1E0FD84-BD7F-409A-BB25-649E3DC63B4A}" type="parTrans" cxnId="{7567D47E-59DE-42EF-BE0F-AA38A4CD8503}">
      <dgm:prSet/>
      <dgm:spPr/>
      <dgm:t>
        <a:bodyPr/>
        <a:lstStyle/>
        <a:p>
          <a:endParaRPr lang="ru-RU"/>
        </a:p>
      </dgm:t>
    </dgm:pt>
    <dgm:pt modelId="{2999F8BE-9F6E-4418-864A-96631505401D}" type="sibTrans" cxnId="{7567D47E-59DE-42EF-BE0F-AA38A4CD8503}">
      <dgm:prSet/>
      <dgm:spPr/>
      <dgm:t>
        <a:bodyPr/>
        <a:lstStyle/>
        <a:p>
          <a:endParaRPr lang="ru-RU"/>
        </a:p>
      </dgm:t>
    </dgm:pt>
    <dgm:pt modelId="{82B2AFFE-3C8B-4C6A-91A5-C5568F170C64}">
      <dgm:prSet phldrT="[Текст]" custT="1"/>
      <dgm:spPr/>
      <dgm:t>
        <a:bodyPr/>
        <a:lstStyle/>
        <a:p>
          <a:r>
            <a:rPr lang="ru-RU" sz="1200" b="1" dirty="0" smtClean="0"/>
            <a:t>Бузулук</a:t>
          </a:r>
          <a:endParaRPr lang="ru-RU" sz="1200" b="1" dirty="0"/>
        </a:p>
      </dgm:t>
    </dgm:pt>
    <dgm:pt modelId="{0D2236AE-B6BA-4913-973E-981FF5F5C958}" type="parTrans" cxnId="{91E947B1-D628-44E1-A363-4A13E93CCDBD}">
      <dgm:prSet/>
      <dgm:spPr/>
      <dgm:t>
        <a:bodyPr/>
        <a:lstStyle/>
        <a:p>
          <a:endParaRPr lang="ru-RU"/>
        </a:p>
      </dgm:t>
    </dgm:pt>
    <dgm:pt modelId="{7B496F0E-769F-4CDF-9672-86F8EA096EDA}" type="sibTrans" cxnId="{91E947B1-D628-44E1-A363-4A13E93CCDBD}">
      <dgm:prSet/>
      <dgm:spPr/>
      <dgm:t>
        <a:bodyPr/>
        <a:lstStyle/>
        <a:p>
          <a:endParaRPr lang="ru-RU"/>
        </a:p>
      </dgm:t>
    </dgm:pt>
    <dgm:pt modelId="{168A941B-6D40-4C9D-9588-F982F4DBF583}">
      <dgm:prSet phldrT="[Текст]" custT="1"/>
      <dgm:spPr/>
      <dgm:t>
        <a:bodyPr/>
        <a:lstStyle/>
        <a:p>
          <a:r>
            <a:rPr lang="ru-RU" sz="1100" b="1" dirty="0" smtClean="0"/>
            <a:t>Бугуруслан</a:t>
          </a:r>
          <a:endParaRPr lang="ru-RU" sz="1100" b="1" dirty="0"/>
        </a:p>
      </dgm:t>
    </dgm:pt>
    <dgm:pt modelId="{861ADAF3-ACBC-4D74-87D0-7B1E3CF1FB45}" type="parTrans" cxnId="{8320F69C-2C9E-4696-A716-4DD70AD33939}">
      <dgm:prSet/>
      <dgm:spPr/>
      <dgm:t>
        <a:bodyPr/>
        <a:lstStyle/>
        <a:p>
          <a:endParaRPr lang="ru-RU"/>
        </a:p>
      </dgm:t>
    </dgm:pt>
    <dgm:pt modelId="{AB53C95C-BA05-42D1-81BA-9F094652A7E6}" type="sibTrans" cxnId="{8320F69C-2C9E-4696-A716-4DD70AD33939}">
      <dgm:prSet/>
      <dgm:spPr/>
      <dgm:t>
        <a:bodyPr/>
        <a:lstStyle/>
        <a:p>
          <a:endParaRPr lang="ru-RU"/>
        </a:p>
      </dgm:t>
    </dgm:pt>
    <dgm:pt modelId="{4F3A7C0C-88D2-4A31-84D4-9778838E840F}">
      <dgm:prSet phldrT="[Текст]" custT="1"/>
      <dgm:spPr/>
      <dgm:t>
        <a:bodyPr/>
        <a:lstStyle/>
        <a:p>
          <a:r>
            <a:rPr lang="ru-RU" sz="1100" b="1" dirty="0" smtClean="0"/>
            <a:t>Новотроицк</a:t>
          </a:r>
          <a:endParaRPr lang="ru-RU" sz="1100" b="1" dirty="0"/>
        </a:p>
      </dgm:t>
    </dgm:pt>
    <dgm:pt modelId="{BC81464E-3CC8-4410-80A4-1DA05C9D012A}" type="sibTrans" cxnId="{9B97B5E0-8DCA-46B4-BD58-AD444EE556E6}">
      <dgm:prSet/>
      <dgm:spPr/>
      <dgm:t>
        <a:bodyPr/>
        <a:lstStyle/>
        <a:p>
          <a:endParaRPr lang="ru-RU"/>
        </a:p>
      </dgm:t>
    </dgm:pt>
    <dgm:pt modelId="{ECF3FC0F-C722-46BF-8753-D9790A022C18}" type="parTrans" cxnId="{9B97B5E0-8DCA-46B4-BD58-AD444EE556E6}">
      <dgm:prSet/>
      <dgm:spPr/>
      <dgm:t>
        <a:bodyPr/>
        <a:lstStyle/>
        <a:p>
          <a:endParaRPr lang="ru-RU"/>
        </a:p>
      </dgm:t>
    </dgm:pt>
    <dgm:pt modelId="{7AAC6585-AF43-4FE4-8FC0-06C0F1C0EEAF}" type="pres">
      <dgm:prSet presAssocID="{F09F59A5-2CF2-4457-A88C-55208F4C0F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6D810-1A85-44A3-9537-BAEC957C5085}" type="pres">
      <dgm:prSet presAssocID="{B1EF38ED-5B56-45E8-B411-177CC01B05FC}" presName="centerShape" presStyleLbl="node0" presStyleIdx="0" presStyleCnt="1"/>
      <dgm:spPr/>
      <dgm:t>
        <a:bodyPr/>
        <a:lstStyle/>
        <a:p>
          <a:endParaRPr lang="ru-RU"/>
        </a:p>
      </dgm:t>
    </dgm:pt>
    <dgm:pt modelId="{6710F88B-668F-41DC-A210-9AB90553AF8E}" type="pres">
      <dgm:prSet presAssocID="{A1E0FD84-BD7F-409A-BB25-649E3DC63B4A}" presName="Name9" presStyleLbl="parChTrans1D2" presStyleIdx="0" presStyleCnt="4"/>
      <dgm:spPr/>
      <dgm:t>
        <a:bodyPr/>
        <a:lstStyle/>
        <a:p>
          <a:endParaRPr lang="ru-RU"/>
        </a:p>
      </dgm:t>
    </dgm:pt>
    <dgm:pt modelId="{F9B00ACA-690E-48BF-A761-75621A19FEDF}" type="pres">
      <dgm:prSet presAssocID="{A1E0FD84-BD7F-409A-BB25-649E3DC63B4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EE35FDF-61AB-4543-BB0E-9180BCD97B6C}" type="pres">
      <dgm:prSet presAssocID="{6454BDD3-23C1-412E-AE06-8F3BE04004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94E44-31D5-4446-AE07-27843FFAC135}" type="pres">
      <dgm:prSet presAssocID="{ECF3FC0F-C722-46BF-8753-D9790A022C18}" presName="Name9" presStyleLbl="parChTrans1D2" presStyleIdx="1" presStyleCnt="4"/>
      <dgm:spPr/>
      <dgm:t>
        <a:bodyPr/>
        <a:lstStyle/>
        <a:p>
          <a:endParaRPr lang="ru-RU"/>
        </a:p>
      </dgm:t>
    </dgm:pt>
    <dgm:pt modelId="{912B3DA2-A558-4068-AB8D-E86270B141BE}" type="pres">
      <dgm:prSet presAssocID="{ECF3FC0F-C722-46BF-8753-D9790A022C1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124BF88-27AE-4B2F-A424-EBBBBD996818}" type="pres">
      <dgm:prSet presAssocID="{4F3A7C0C-88D2-4A31-84D4-9778838E840F}" presName="node" presStyleLbl="node1" presStyleIdx="1" presStyleCnt="4" custScaleX="113853" custRadScaleRad="9900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2B575-5AB2-4A93-AE85-D20FBC0D1F27}" type="pres">
      <dgm:prSet presAssocID="{0D2236AE-B6BA-4913-973E-981FF5F5C958}" presName="Name9" presStyleLbl="parChTrans1D2" presStyleIdx="2" presStyleCnt="4"/>
      <dgm:spPr/>
      <dgm:t>
        <a:bodyPr/>
        <a:lstStyle/>
        <a:p>
          <a:endParaRPr lang="ru-RU"/>
        </a:p>
      </dgm:t>
    </dgm:pt>
    <dgm:pt modelId="{B260C087-1594-482B-B52B-26DFA751D576}" type="pres">
      <dgm:prSet presAssocID="{0D2236AE-B6BA-4913-973E-981FF5F5C95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6ECB477-4507-4DBA-BBFE-61177EA38357}" type="pres">
      <dgm:prSet presAssocID="{82B2AFFE-3C8B-4C6A-91A5-C5568F170C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8403F-DBD6-4E92-B3AF-A31C486DA5A4}" type="pres">
      <dgm:prSet presAssocID="{861ADAF3-ACBC-4D74-87D0-7B1E3CF1FB45}" presName="Name9" presStyleLbl="parChTrans1D2" presStyleIdx="3" presStyleCnt="4"/>
      <dgm:spPr/>
      <dgm:t>
        <a:bodyPr/>
        <a:lstStyle/>
        <a:p>
          <a:endParaRPr lang="ru-RU"/>
        </a:p>
      </dgm:t>
    </dgm:pt>
    <dgm:pt modelId="{77B72CB3-4025-441F-84C9-7DEB46F05AC7}" type="pres">
      <dgm:prSet presAssocID="{861ADAF3-ACBC-4D74-87D0-7B1E3CF1FB4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25B6D8B-78F9-4016-85DE-5EC83068691E}" type="pres">
      <dgm:prSet presAssocID="{168A941B-6D40-4C9D-9588-F982F4DBF5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97B5E0-8DCA-46B4-BD58-AD444EE556E6}" srcId="{B1EF38ED-5B56-45E8-B411-177CC01B05FC}" destId="{4F3A7C0C-88D2-4A31-84D4-9778838E840F}" srcOrd="1" destOrd="0" parTransId="{ECF3FC0F-C722-46BF-8753-D9790A022C18}" sibTransId="{BC81464E-3CC8-4410-80A4-1DA05C9D012A}"/>
    <dgm:cxn modelId="{4EC89F8E-D1D8-4BEE-8E76-449F171B130B}" type="presOf" srcId="{ECF3FC0F-C722-46BF-8753-D9790A022C18}" destId="{A4494E44-31D5-4446-AE07-27843FFAC135}" srcOrd="0" destOrd="0" presId="urn:microsoft.com/office/officeart/2005/8/layout/radial1"/>
    <dgm:cxn modelId="{E7400F79-18A2-4903-9CA6-6C2EAAEAD06B}" type="presOf" srcId="{F09F59A5-2CF2-4457-A88C-55208F4C0FEB}" destId="{7AAC6585-AF43-4FE4-8FC0-06C0F1C0EEAF}" srcOrd="0" destOrd="0" presId="urn:microsoft.com/office/officeart/2005/8/layout/radial1"/>
    <dgm:cxn modelId="{D984A525-654D-48C3-B08E-BD816132F133}" type="presOf" srcId="{A1E0FD84-BD7F-409A-BB25-649E3DC63B4A}" destId="{6710F88B-668F-41DC-A210-9AB90553AF8E}" srcOrd="0" destOrd="0" presId="urn:microsoft.com/office/officeart/2005/8/layout/radial1"/>
    <dgm:cxn modelId="{2A906D4A-A058-4EA8-966D-4F158708F332}" type="presOf" srcId="{168A941B-6D40-4C9D-9588-F982F4DBF583}" destId="{F25B6D8B-78F9-4016-85DE-5EC83068691E}" srcOrd="0" destOrd="0" presId="urn:microsoft.com/office/officeart/2005/8/layout/radial1"/>
    <dgm:cxn modelId="{E10FA0E0-380E-497A-B773-85EEBDEAA47F}" type="presOf" srcId="{A1E0FD84-BD7F-409A-BB25-649E3DC63B4A}" destId="{F9B00ACA-690E-48BF-A761-75621A19FEDF}" srcOrd="1" destOrd="0" presId="urn:microsoft.com/office/officeart/2005/8/layout/radial1"/>
    <dgm:cxn modelId="{F1609283-EDD2-4D75-AC97-3AE7F3408E27}" type="presOf" srcId="{0D2236AE-B6BA-4913-973E-981FF5F5C958}" destId="{8E12B575-5AB2-4A93-AE85-D20FBC0D1F27}" srcOrd="0" destOrd="0" presId="urn:microsoft.com/office/officeart/2005/8/layout/radial1"/>
    <dgm:cxn modelId="{373D1A86-DEF2-4B1D-B2A6-0514F361E4EA}" type="presOf" srcId="{82B2AFFE-3C8B-4C6A-91A5-C5568F170C64}" destId="{A6ECB477-4507-4DBA-BBFE-61177EA38357}" srcOrd="0" destOrd="0" presId="urn:microsoft.com/office/officeart/2005/8/layout/radial1"/>
    <dgm:cxn modelId="{EC5F3323-B92B-498E-AD6E-CE3146F92E03}" srcId="{F09F59A5-2CF2-4457-A88C-55208F4C0FEB}" destId="{B1EF38ED-5B56-45E8-B411-177CC01B05FC}" srcOrd="0" destOrd="0" parTransId="{E3105637-A212-4EFB-A705-337B9E70816F}" sibTransId="{AD11B742-A1DE-4D90-AB6C-D8C374F15739}"/>
    <dgm:cxn modelId="{0CC0D7FB-2669-49C7-91D1-C97ECD073A46}" type="presOf" srcId="{4F3A7C0C-88D2-4A31-84D4-9778838E840F}" destId="{5124BF88-27AE-4B2F-A424-EBBBBD996818}" srcOrd="0" destOrd="0" presId="urn:microsoft.com/office/officeart/2005/8/layout/radial1"/>
    <dgm:cxn modelId="{50673102-D138-4351-BA6B-61113496CCD9}" type="presOf" srcId="{861ADAF3-ACBC-4D74-87D0-7B1E3CF1FB45}" destId="{77B72CB3-4025-441F-84C9-7DEB46F05AC7}" srcOrd="1" destOrd="0" presId="urn:microsoft.com/office/officeart/2005/8/layout/radial1"/>
    <dgm:cxn modelId="{A0F11B5B-6B2A-45B7-B1BA-464526E32683}" type="presOf" srcId="{0D2236AE-B6BA-4913-973E-981FF5F5C958}" destId="{B260C087-1594-482B-B52B-26DFA751D576}" srcOrd="1" destOrd="0" presId="urn:microsoft.com/office/officeart/2005/8/layout/radial1"/>
    <dgm:cxn modelId="{91E947B1-D628-44E1-A363-4A13E93CCDBD}" srcId="{B1EF38ED-5B56-45E8-B411-177CC01B05FC}" destId="{82B2AFFE-3C8B-4C6A-91A5-C5568F170C64}" srcOrd="2" destOrd="0" parTransId="{0D2236AE-B6BA-4913-973E-981FF5F5C958}" sibTransId="{7B496F0E-769F-4CDF-9672-86F8EA096EDA}"/>
    <dgm:cxn modelId="{82533290-A737-43A0-8EA4-64C07C982DA4}" type="presOf" srcId="{B1EF38ED-5B56-45E8-B411-177CC01B05FC}" destId="{E726D810-1A85-44A3-9537-BAEC957C5085}" srcOrd="0" destOrd="0" presId="urn:microsoft.com/office/officeart/2005/8/layout/radial1"/>
    <dgm:cxn modelId="{8320F69C-2C9E-4696-A716-4DD70AD33939}" srcId="{B1EF38ED-5B56-45E8-B411-177CC01B05FC}" destId="{168A941B-6D40-4C9D-9588-F982F4DBF583}" srcOrd="3" destOrd="0" parTransId="{861ADAF3-ACBC-4D74-87D0-7B1E3CF1FB45}" sibTransId="{AB53C95C-BA05-42D1-81BA-9F094652A7E6}"/>
    <dgm:cxn modelId="{72A20F47-0CFA-4694-B4F2-1E54597EFD61}" type="presOf" srcId="{861ADAF3-ACBC-4D74-87D0-7B1E3CF1FB45}" destId="{DE88403F-DBD6-4E92-B3AF-A31C486DA5A4}" srcOrd="0" destOrd="0" presId="urn:microsoft.com/office/officeart/2005/8/layout/radial1"/>
    <dgm:cxn modelId="{7567D47E-59DE-42EF-BE0F-AA38A4CD8503}" srcId="{B1EF38ED-5B56-45E8-B411-177CC01B05FC}" destId="{6454BDD3-23C1-412E-AE06-8F3BE0400493}" srcOrd="0" destOrd="0" parTransId="{A1E0FD84-BD7F-409A-BB25-649E3DC63B4A}" sibTransId="{2999F8BE-9F6E-4418-864A-96631505401D}"/>
    <dgm:cxn modelId="{A6D64E9A-1830-4503-B546-65E804239CAD}" type="presOf" srcId="{6454BDD3-23C1-412E-AE06-8F3BE0400493}" destId="{DEE35FDF-61AB-4543-BB0E-9180BCD97B6C}" srcOrd="0" destOrd="0" presId="urn:microsoft.com/office/officeart/2005/8/layout/radial1"/>
    <dgm:cxn modelId="{C40A2DC6-799E-4667-B8F1-4BF1CA306FAE}" type="presOf" srcId="{ECF3FC0F-C722-46BF-8753-D9790A022C18}" destId="{912B3DA2-A558-4068-AB8D-E86270B141BE}" srcOrd="1" destOrd="0" presId="urn:microsoft.com/office/officeart/2005/8/layout/radial1"/>
    <dgm:cxn modelId="{5D593CFD-1789-4EEE-BFE5-434463E01DB0}" type="presParOf" srcId="{7AAC6585-AF43-4FE4-8FC0-06C0F1C0EEAF}" destId="{E726D810-1A85-44A3-9537-BAEC957C5085}" srcOrd="0" destOrd="0" presId="urn:microsoft.com/office/officeart/2005/8/layout/radial1"/>
    <dgm:cxn modelId="{BB4648E2-3F88-40AC-A2F8-74B6403531D8}" type="presParOf" srcId="{7AAC6585-AF43-4FE4-8FC0-06C0F1C0EEAF}" destId="{6710F88B-668F-41DC-A210-9AB90553AF8E}" srcOrd="1" destOrd="0" presId="urn:microsoft.com/office/officeart/2005/8/layout/radial1"/>
    <dgm:cxn modelId="{7AA3974F-B48C-4FA3-9A14-5916E1703051}" type="presParOf" srcId="{6710F88B-668F-41DC-A210-9AB90553AF8E}" destId="{F9B00ACA-690E-48BF-A761-75621A19FEDF}" srcOrd="0" destOrd="0" presId="urn:microsoft.com/office/officeart/2005/8/layout/radial1"/>
    <dgm:cxn modelId="{F5ECE9C1-71C9-41CA-8BC8-65A06C047FD0}" type="presParOf" srcId="{7AAC6585-AF43-4FE4-8FC0-06C0F1C0EEAF}" destId="{DEE35FDF-61AB-4543-BB0E-9180BCD97B6C}" srcOrd="2" destOrd="0" presId="urn:microsoft.com/office/officeart/2005/8/layout/radial1"/>
    <dgm:cxn modelId="{8AB8BDC0-C840-437D-8EF9-0B537E80EC8F}" type="presParOf" srcId="{7AAC6585-AF43-4FE4-8FC0-06C0F1C0EEAF}" destId="{A4494E44-31D5-4446-AE07-27843FFAC135}" srcOrd="3" destOrd="0" presId="urn:microsoft.com/office/officeart/2005/8/layout/radial1"/>
    <dgm:cxn modelId="{C6BA9224-3534-431F-B455-0B351AD0BE6C}" type="presParOf" srcId="{A4494E44-31D5-4446-AE07-27843FFAC135}" destId="{912B3DA2-A558-4068-AB8D-E86270B141BE}" srcOrd="0" destOrd="0" presId="urn:microsoft.com/office/officeart/2005/8/layout/radial1"/>
    <dgm:cxn modelId="{97FC7C23-F55D-4D8F-9DAA-D6E35A0DC726}" type="presParOf" srcId="{7AAC6585-AF43-4FE4-8FC0-06C0F1C0EEAF}" destId="{5124BF88-27AE-4B2F-A424-EBBBBD996818}" srcOrd="4" destOrd="0" presId="urn:microsoft.com/office/officeart/2005/8/layout/radial1"/>
    <dgm:cxn modelId="{0664E121-DD83-43B6-8E9B-8AF3137BC38F}" type="presParOf" srcId="{7AAC6585-AF43-4FE4-8FC0-06C0F1C0EEAF}" destId="{8E12B575-5AB2-4A93-AE85-D20FBC0D1F27}" srcOrd="5" destOrd="0" presId="urn:microsoft.com/office/officeart/2005/8/layout/radial1"/>
    <dgm:cxn modelId="{C7C9FDF2-2428-4426-9A0C-182793E05B8F}" type="presParOf" srcId="{8E12B575-5AB2-4A93-AE85-D20FBC0D1F27}" destId="{B260C087-1594-482B-B52B-26DFA751D576}" srcOrd="0" destOrd="0" presId="urn:microsoft.com/office/officeart/2005/8/layout/radial1"/>
    <dgm:cxn modelId="{2FA8FE00-3186-4C7D-AD9A-55DCF269401E}" type="presParOf" srcId="{7AAC6585-AF43-4FE4-8FC0-06C0F1C0EEAF}" destId="{A6ECB477-4507-4DBA-BBFE-61177EA38357}" srcOrd="6" destOrd="0" presId="urn:microsoft.com/office/officeart/2005/8/layout/radial1"/>
    <dgm:cxn modelId="{185FF918-F4C2-4311-ABA9-0A6A10F22846}" type="presParOf" srcId="{7AAC6585-AF43-4FE4-8FC0-06C0F1C0EEAF}" destId="{DE88403F-DBD6-4E92-B3AF-A31C486DA5A4}" srcOrd="7" destOrd="0" presId="urn:microsoft.com/office/officeart/2005/8/layout/radial1"/>
    <dgm:cxn modelId="{DD22A658-0E06-4D01-8E0E-D7362C32290C}" type="presParOf" srcId="{DE88403F-DBD6-4E92-B3AF-A31C486DA5A4}" destId="{77B72CB3-4025-441F-84C9-7DEB46F05AC7}" srcOrd="0" destOrd="0" presId="urn:microsoft.com/office/officeart/2005/8/layout/radial1"/>
    <dgm:cxn modelId="{DAA59E76-724C-447A-A32D-49D38A76E593}" type="presParOf" srcId="{7AAC6585-AF43-4FE4-8FC0-06C0F1C0EEAF}" destId="{F25B6D8B-78F9-4016-85DE-5EC8306869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891B6D-6156-41A8-BCCC-87819AA9EA9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35A1B-6669-42D1-A28E-CC51CD98071C}">
      <dgm:prSet phldrT="[Текст]" custT="1"/>
      <dgm:spPr/>
      <dgm:t>
        <a:bodyPr/>
        <a:lstStyle/>
        <a:p>
          <a:r>
            <a:rPr lang="ru-RU" sz="2300" b="1" dirty="0" smtClean="0"/>
            <a:t>Кадры</a:t>
          </a:r>
          <a:endParaRPr lang="ru-RU" sz="2300" b="1" dirty="0"/>
        </a:p>
      </dgm:t>
    </dgm:pt>
    <dgm:pt modelId="{A10BD30B-C4BA-4BAB-9947-5059C56C76E0}" type="parTrans" cxnId="{EA1E646A-5B7B-4739-BA74-728B19802C45}">
      <dgm:prSet/>
      <dgm:spPr/>
      <dgm:t>
        <a:bodyPr/>
        <a:lstStyle/>
        <a:p>
          <a:endParaRPr lang="ru-RU"/>
        </a:p>
      </dgm:t>
    </dgm:pt>
    <dgm:pt modelId="{ECE8D815-8CB5-4921-983F-B7C768F42DD5}" type="sibTrans" cxnId="{EA1E646A-5B7B-4739-BA74-728B19802C45}">
      <dgm:prSet/>
      <dgm:spPr/>
      <dgm:t>
        <a:bodyPr/>
        <a:lstStyle/>
        <a:p>
          <a:endParaRPr lang="ru-RU"/>
        </a:p>
      </dgm:t>
    </dgm:pt>
    <dgm:pt modelId="{06301D38-467E-4789-8487-E0F294E4F393}">
      <dgm:prSet phldrT="[Текст]" custT="1"/>
      <dgm:spPr/>
      <dgm:t>
        <a:bodyPr/>
        <a:lstStyle/>
        <a:p>
          <a:r>
            <a:rPr lang="ru-RU" sz="2200" b="1" dirty="0" smtClean="0"/>
            <a:t>Бухгалтерия</a:t>
          </a:r>
          <a:endParaRPr lang="ru-RU" sz="2200" b="1" dirty="0"/>
        </a:p>
      </dgm:t>
    </dgm:pt>
    <dgm:pt modelId="{F75F3AB9-DC98-4720-BE17-DE3BBA70E71E}" type="parTrans" cxnId="{E316DF9A-23FE-4BD5-8A05-155B19B60B17}">
      <dgm:prSet/>
      <dgm:spPr/>
      <dgm:t>
        <a:bodyPr/>
        <a:lstStyle/>
        <a:p>
          <a:endParaRPr lang="ru-RU"/>
        </a:p>
      </dgm:t>
    </dgm:pt>
    <dgm:pt modelId="{0B379DDA-68D3-4B3A-88ED-A72F06A22E1C}" type="sibTrans" cxnId="{E316DF9A-23FE-4BD5-8A05-155B19B60B17}">
      <dgm:prSet/>
      <dgm:spPr/>
      <dgm:t>
        <a:bodyPr/>
        <a:lstStyle/>
        <a:p>
          <a:endParaRPr lang="ru-RU"/>
        </a:p>
      </dgm:t>
    </dgm:pt>
    <dgm:pt modelId="{108DF155-3401-423A-A4C1-CC8D118FD824}">
      <dgm:prSet phldrT="[Текст]" custT="1"/>
      <dgm:spPr/>
      <dgm:t>
        <a:bodyPr/>
        <a:lstStyle/>
        <a:p>
          <a:r>
            <a:rPr lang="ru-RU" sz="2300" b="1" dirty="0" smtClean="0"/>
            <a:t>Экономисты</a:t>
          </a:r>
          <a:endParaRPr lang="ru-RU" sz="2300" b="1" dirty="0"/>
        </a:p>
      </dgm:t>
    </dgm:pt>
    <dgm:pt modelId="{7B97CF06-AC69-4D8F-A089-3308D9343CCD}" type="parTrans" cxnId="{7B1AC415-7665-4611-B811-ED2BE011CC3F}">
      <dgm:prSet/>
      <dgm:spPr/>
      <dgm:t>
        <a:bodyPr/>
        <a:lstStyle/>
        <a:p>
          <a:endParaRPr lang="ru-RU"/>
        </a:p>
      </dgm:t>
    </dgm:pt>
    <dgm:pt modelId="{21EAE69F-3BED-48D4-8C76-0F7206DDA085}" type="sibTrans" cxnId="{7B1AC415-7665-4611-B811-ED2BE011CC3F}">
      <dgm:prSet/>
      <dgm:spPr/>
      <dgm:t>
        <a:bodyPr/>
        <a:lstStyle/>
        <a:p>
          <a:endParaRPr lang="ru-RU"/>
        </a:p>
      </dgm:t>
    </dgm:pt>
    <dgm:pt modelId="{C379B68C-94D3-49C9-83F6-8B9E42311F67}">
      <dgm:prSet phldrT="[Текст]" custT="1"/>
      <dgm:spPr/>
      <dgm:t>
        <a:bodyPr/>
        <a:lstStyle/>
        <a:p>
          <a:r>
            <a:rPr lang="ru-RU" sz="2300" b="1" dirty="0" smtClean="0"/>
            <a:t>Закупки</a:t>
          </a:r>
          <a:endParaRPr lang="ru-RU" sz="2300" b="1" dirty="0"/>
        </a:p>
      </dgm:t>
    </dgm:pt>
    <dgm:pt modelId="{EA98D7CA-FA5E-497C-A8B3-0F1897A55DFD}" type="parTrans" cxnId="{2D4AE97A-522B-4DC1-95FD-3B85141D9D1F}">
      <dgm:prSet/>
      <dgm:spPr/>
      <dgm:t>
        <a:bodyPr/>
        <a:lstStyle/>
        <a:p>
          <a:endParaRPr lang="ru-RU"/>
        </a:p>
      </dgm:t>
    </dgm:pt>
    <dgm:pt modelId="{1E5365C7-A20F-41B6-9CFE-AF2EAF16309E}" type="sibTrans" cxnId="{2D4AE97A-522B-4DC1-95FD-3B85141D9D1F}">
      <dgm:prSet/>
      <dgm:spPr/>
      <dgm:t>
        <a:bodyPr/>
        <a:lstStyle/>
        <a:p>
          <a:endParaRPr lang="ru-RU"/>
        </a:p>
      </dgm:t>
    </dgm:pt>
    <dgm:pt modelId="{3C96816A-60D7-4C21-B7E2-CDD76CD2CD8C}" type="pres">
      <dgm:prSet presAssocID="{00891B6D-6156-41A8-BCCC-87819AA9EA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80D94C-939E-4754-82CA-A2E6A177F7A0}" type="pres">
      <dgm:prSet presAssocID="{04C35A1B-6669-42D1-A28E-CC51CD98071C}" presName="dummy" presStyleCnt="0"/>
      <dgm:spPr/>
    </dgm:pt>
    <dgm:pt modelId="{9D7FB6B6-90D1-4B24-8898-15C8CF7A6022}" type="pres">
      <dgm:prSet presAssocID="{04C35A1B-6669-42D1-A28E-CC51CD98071C}" presName="node" presStyleLbl="revTx" presStyleIdx="0" presStyleCnt="4" custScaleY="3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7EFC4-10AF-4317-BD96-06E777D89B5E}" type="pres">
      <dgm:prSet presAssocID="{ECE8D815-8CB5-4921-983F-B7C768F42DD5}" presName="sibTrans" presStyleLbl="node1" presStyleIdx="0" presStyleCnt="4" custLinFactNeighborX="-3876" custLinFactNeighborY="3156"/>
      <dgm:spPr/>
      <dgm:t>
        <a:bodyPr/>
        <a:lstStyle/>
        <a:p>
          <a:endParaRPr lang="ru-RU"/>
        </a:p>
      </dgm:t>
    </dgm:pt>
    <dgm:pt modelId="{BA622193-C880-45BD-B842-06520F6A3BA1}" type="pres">
      <dgm:prSet presAssocID="{06301D38-467E-4789-8487-E0F294E4F393}" presName="dummy" presStyleCnt="0"/>
      <dgm:spPr/>
    </dgm:pt>
    <dgm:pt modelId="{6678F4CE-4450-4D74-B43C-9B18D3CA16C7}" type="pres">
      <dgm:prSet presAssocID="{06301D38-467E-4789-8487-E0F294E4F393}" presName="node" presStyleLbl="revTx" presStyleIdx="1" presStyleCnt="4" custScaleX="98630" custScaleY="4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7ADD5-CAA0-4306-94A6-9D96733128D1}" type="pres">
      <dgm:prSet presAssocID="{0B379DDA-68D3-4B3A-88ED-A72F06A22E1C}" presName="sibTrans" presStyleLbl="node1" presStyleIdx="1" presStyleCnt="4"/>
      <dgm:spPr/>
      <dgm:t>
        <a:bodyPr/>
        <a:lstStyle/>
        <a:p>
          <a:endParaRPr lang="ru-RU"/>
        </a:p>
      </dgm:t>
    </dgm:pt>
    <dgm:pt modelId="{B0A4F356-9F1D-4D3F-8F84-E0948DD4A504}" type="pres">
      <dgm:prSet presAssocID="{108DF155-3401-423A-A4C1-CC8D118FD824}" presName="dummy" presStyleCnt="0"/>
      <dgm:spPr/>
    </dgm:pt>
    <dgm:pt modelId="{7866D6ED-A25B-4E06-8C42-0183C71A8C94}" type="pres">
      <dgm:prSet presAssocID="{108DF155-3401-423A-A4C1-CC8D118FD824}" presName="node" presStyleLbl="revTx" presStyleIdx="2" presStyleCnt="4" custScaleX="103138" custScaleY="36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DBE7A-360F-4FCD-87E7-27071DD5BEAC}" type="pres">
      <dgm:prSet presAssocID="{21EAE69F-3BED-48D4-8C76-0F7206DDA085}" presName="sibTrans" presStyleLbl="node1" presStyleIdx="2" presStyleCnt="4" custLinFactNeighborX="-700" custLinFactNeighborY="1568"/>
      <dgm:spPr/>
      <dgm:t>
        <a:bodyPr/>
        <a:lstStyle/>
        <a:p>
          <a:endParaRPr lang="ru-RU"/>
        </a:p>
      </dgm:t>
    </dgm:pt>
    <dgm:pt modelId="{52DF2333-8A7E-44F0-ADF8-9F8AA8B032CB}" type="pres">
      <dgm:prSet presAssocID="{C379B68C-94D3-49C9-83F6-8B9E42311F67}" presName="dummy" presStyleCnt="0"/>
      <dgm:spPr/>
    </dgm:pt>
    <dgm:pt modelId="{0CDB058B-DB33-4A07-B587-132AB75F6773}" type="pres">
      <dgm:prSet presAssocID="{C379B68C-94D3-49C9-83F6-8B9E42311F67}" presName="node" presStyleLbl="revTx" presStyleIdx="3" presStyleCnt="4" custScaleY="33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181A3-183F-4949-8630-6B285C4D2A9F}" type="pres">
      <dgm:prSet presAssocID="{1E5365C7-A20F-41B6-9CFE-AF2EAF16309E}" presName="sibTrans" presStyleLbl="node1" presStyleIdx="3" presStyleCnt="4" custLinFactNeighborX="-2288" custLinFactNeighborY="-1809"/>
      <dgm:spPr/>
      <dgm:t>
        <a:bodyPr/>
        <a:lstStyle/>
        <a:p>
          <a:endParaRPr lang="ru-RU"/>
        </a:p>
      </dgm:t>
    </dgm:pt>
  </dgm:ptLst>
  <dgm:cxnLst>
    <dgm:cxn modelId="{E316DF9A-23FE-4BD5-8A05-155B19B60B17}" srcId="{00891B6D-6156-41A8-BCCC-87819AA9EA99}" destId="{06301D38-467E-4789-8487-E0F294E4F393}" srcOrd="1" destOrd="0" parTransId="{F75F3AB9-DC98-4720-BE17-DE3BBA70E71E}" sibTransId="{0B379DDA-68D3-4B3A-88ED-A72F06A22E1C}"/>
    <dgm:cxn modelId="{DDDB3287-5FB4-4B3A-A642-D036F9D73966}" type="presOf" srcId="{1E5365C7-A20F-41B6-9CFE-AF2EAF16309E}" destId="{BFC181A3-183F-4949-8630-6B285C4D2A9F}" srcOrd="0" destOrd="0" presId="urn:microsoft.com/office/officeart/2005/8/layout/cycle1"/>
    <dgm:cxn modelId="{EA1E646A-5B7B-4739-BA74-728B19802C45}" srcId="{00891B6D-6156-41A8-BCCC-87819AA9EA99}" destId="{04C35A1B-6669-42D1-A28E-CC51CD98071C}" srcOrd="0" destOrd="0" parTransId="{A10BD30B-C4BA-4BAB-9947-5059C56C76E0}" sibTransId="{ECE8D815-8CB5-4921-983F-B7C768F42DD5}"/>
    <dgm:cxn modelId="{D8DFD97C-E924-4FDD-B89B-F3083A1C381A}" type="presOf" srcId="{21EAE69F-3BED-48D4-8C76-0F7206DDA085}" destId="{8C1DBE7A-360F-4FCD-87E7-27071DD5BEAC}" srcOrd="0" destOrd="0" presId="urn:microsoft.com/office/officeart/2005/8/layout/cycle1"/>
    <dgm:cxn modelId="{041C00C3-1250-4899-968B-D6C5668E9922}" type="presOf" srcId="{00891B6D-6156-41A8-BCCC-87819AA9EA99}" destId="{3C96816A-60D7-4C21-B7E2-CDD76CD2CD8C}" srcOrd="0" destOrd="0" presId="urn:microsoft.com/office/officeart/2005/8/layout/cycle1"/>
    <dgm:cxn modelId="{AF8CAC2A-C0AE-4332-A9AE-F61F5089C55D}" type="presOf" srcId="{108DF155-3401-423A-A4C1-CC8D118FD824}" destId="{7866D6ED-A25B-4E06-8C42-0183C71A8C94}" srcOrd="0" destOrd="0" presId="urn:microsoft.com/office/officeart/2005/8/layout/cycle1"/>
    <dgm:cxn modelId="{2D4AE97A-522B-4DC1-95FD-3B85141D9D1F}" srcId="{00891B6D-6156-41A8-BCCC-87819AA9EA99}" destId="{C379B68C-94D3-49C9-83F6-8B9E42311F67}" srcOrd="3" destOrd="0" parTransId="{EA98D7CA-FA5E-497C-A8B3-0F1897A55DFD}" sibTransId="{1E5365C7-A20F-41B6-9CFE-AF2EAF16309E}"/>
    <dgm:cxn modelId="{06C416ED-5635-48A0-8853-F91EB2E8D041}" type="presOf" srcId="{06301D38-467E-4789-8487-E0F294E4F393}" destId="{6678F4CE-4450-4D74-B43C-9B18D3CA16C7}" srcOrd="0" destOrd="0" presId="urn:microsoft.com/office/officeart/2005/8/layout/cycle1"/>
    <dgm:cxn modelId="{D5438910-27BD-4BD7-A7A1-4BB72F7A02C7}" type="presOf" srcId="{C379B68C-94D3-49C9-83F6-8B9E42311F67}" destId="{0CDB058B-DB33-4A07-B587-132AB75F6773}" srcOrd="0" destOrd="0" presId="urn:microsoft.com/office/officeart/2005/8/layout/cycle1"/>
    <dgm:cxn modelId="{AC0C5CD6-0158-4F0D-9717-61D65EB554BD}" type="presOf" srcId="{ECE8D815-8CB5-4921-983F-B7C768F42DD5}" destId="{8997EFC4-10AF-4317-BD96-06E777D89B5E}" srcOrd="0" destOrd="0" presId="urn:microsoft.com/office/officeart/2005/8/layout/cycle1"/>
    <dgm:cxn modelId="{355C682C-4517-47B9-A469-D65EFBCB4B94}" type="presOf" srcId="{0B379DDA-68D3-4B3A-88ED-A72F06A22E1C}" destId="{5A17ADD5-CAA0-4306-94A6-9D96733128D1}" srcOrd="0" destOrd="0" presId="urn:microsoft.com/office/officeart/2005/8/layout/cycle1"/>
    <dgm:cxn modelId="{7B1AC415-7665-4611-B811-ED2BE011CC3F}" srcId="{00891B6D-6156-41A8-BCCC-87819AA9EA99}" destId="{108DF155-3401-423A-A4C1-CC8D118FD824}" srcOrd="2" destOrd="0" parTransId="{7B97CF06-AC69-4D8F-A089-3308D9343CCD}" sibTransId="{21EAE69F-3BED-48D4-8C76-0F7206DDA085}"/>
    <dgm:cxn modelId="{FCBB29B9-36D0-41CD-9416-BA47498A88F2}" type="presOf" srcId="{04C35A1B-6669-42D1-A28E-CC51CD98071C}" destId="{9D7FB6B6-90D1-4B24-8898-15C8CF7A6022}" srcOrd="0" destOrd="0" presId="urn:microsoft.com/office/officeart/2005/8/layout/cycle1"/>
    <dgm:cxn modelId="{1BDCAA38-89F9-430B-9786-0537DDD92FBA}" type="presParOf" srcId="{3C96816A-60D7-4C21-B7E2-CDD76CD2CD8C}" destId="{A480D94C-939E-4754-82CA-A2E6A177F7A0}" srcOrd="0" destOrd="0" presId="urn:microsoft.com/office/officeart/2005/8/layout/cycle1"/>
    <dgm:cxn modelId="{46259EC1-4B1D-4E91-BCE1-4514532E26CC}" type="presParOf" srcId="{3C96816A-60D7-4C21-B7E2-CDD76CD2CD8C}" destId="{9D7FB6B6-90D1-4B24-8898-15C8CF7A6022}" srcOrd="1" destOrd="0" presId="urn:microsoft.com/office/officeart/2005/8/layout/cycle1"/>
    <dgm:cxn modelId="{3D7836FF-3395-445D-8D93-66D43346930E}" type="presParOf" srcId="{3C96816A-60D7-4C21-B7E2-CDD76CD2CD8C}" destId="{8997EFC4-10AF-4317-BD96-06E777D89B5E}" srcOrd="2" destOrd="0" presId="urn:microsoft.com/office/officeart/2005/8/layout/cycle1"/>
    <dgm:cxn modelId="{C1C73056-66CF-4606-AFFD-8297F1F061FB}" type="presParOf" srcId="{3C96816A-60D7-4C21-B7E2-CDD76CD2CD8C}" destId="{BA622193-C880-45BD-B842-06520F6A3BA1}" srcOrd="3" destOrd="0" presId="urn:microsoft.com/office/officeart/2005/8/layout/cycle1"/>
    <dgm:cxn modelId="{A844217E-08B4-4357-BA69-0429E5FF0D2C}" type="presParOf" srcId="{3C96816A-60D7-4C21-B7E2-CDD76CD2CD8C}" destId="{6678F4CE-4450-4D74-B43C-9B18D3CA16C7}" srcOrd="4" destOrd="0" presId="urn:microsoft.com/office/officeart/2005/8/layout/cycle1"/>
    <dgm:cxn modelId="{F288E1CA-1FBF-40E1-8734-619D394F865E}" type="presParOf" srcId="{3C96816A-60D7-4C21-B7E2-CDD76CD2CD8C}" destId="{5A17ADD5-CAA0-4306-94A6-9D96733128D1}" srcOrd="5" destOrd="0" presId="urn:microsoft.com/office/officeart/2005/8/layout/cycle1"/>
    <dgm:cxn modelId="{A004D578-0E02-460E-8C98-D51978A6847C}" type="presParOf" srcId="{3C96816A-60D7-4C21-B7E2-CDD76CD2CD8C}" destId="{B0A4F356-9F1D-4D3F-8F84-E0948DD4A504}" srcOrd="6" destOrd="0" presId="urn:microsoft.com/office/officeart/2005/8/layout/cycle1"/>
    <dgm:cxn modelId="{AB20FDB0-18CD-47D6-9A0D-3645BBB56B6D}" type="presParOf" srcId="{3C96816A-60D7-4C21-B7E2-CDD76CD2CD8C}" destId="{7866D6ED-A25B-4E06-8C42-0183C71A8C94}" srcOrd="7" destOrd="0" presId="urn:microsoft.com/office/officeart/2005/8/layout/cycle1"/>
    <dgm:cxn modelId="{F4FD618F-92EE-4F4C-960B-E56C15C331F4}" type="presParOf" srcId="{3C96816A-60D7-4C21-B7E2-CDD76CD2CD8C}" destId="{8C1DBE7A-360F-4FCD-87E7-27071DD5BEAC}" srcOrd="8" destOrd="0" presId="urn:microsoft.com/office/officeart/2005/8/layout/cycle1"/>
    <dgm:cxn modelId="{4EB75A26-FBC8-4F42-A366-39F3047CABDF}" type="presParOf" srcId="{3C96816A-60D7-4C21-B7E2-CDD76CD2CD8C}" destId="{52DF2333-8A7E-44F0-ADF8-9F8AA8B032CB}" srcOrd="9" destOrd="0" presId="urn:microsoft.com/office/officeart/2005/8/layout/cycle1"/>
    <dgm:cxn modelId="{526AC723-E2DD-40FE-88C0-27975F4D8B8D}" type="presParOf" srcId="{3C96816A-60D7-4C21-B7E2-CDD76CD2CD8C}" destId="{0CDB058B-DB33-4A07-B587-132AB75F6773}" srcOrd="10" destOrd="0" presId="urn:microsoft.com/office/officeart/2005/8/layout/cycle1"/>
    <dgm:cxn modelId="{F686F368-B92A-401D-B150-5080074A0D29}" type="presParOf" srcId="{3C96816A-60D7-4C21-B7E2-CDD76CD2CD8C}" destId="{BFC181A3-183F-4949-8630-6B285C4D2A9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0.0173</cdr:x>
      <cdr:y>0.302</cdr:y>
    </cdr:from>
    <cdr:to>
      <cdr:x>0.26054</cdr:x>
      <cdr:y>0.39787</cdr:y>
    </cdr:to>
    <cdr:sp macro="" textlink="">
      <cdr:nvSpPr>
        <cdr:cNvPr id="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751" y="2040438"/>
          <a:ext cx="2231802" cy="647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hangingPunct="0"/>
          <a:endParaRPr lang="ru-RU" sz="1600" b="1" dirty="0">
            <a:solidFill>
              <a:srgbClr val="2B4979"/>
            </a:solidFill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0.0173</cdr:x>
      <cdr:y>0.302</cdr:y>
    </cdr:from>
    <cdr:to>
      <cdr:x>0.26054</cdr:x>
      <cdr:y>0.39787</cdr:y>
    </cdr:to>
    <cdr:sp macro="" textlink="">
      <cdr:nvSpPr>
        <cdr:cNvPr id="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751" y="2040438"/>
          <a:ext cx="2231802" cy="647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hangingPunct="0"/>
          <a:endParaRPr lang="ru-RU" sz="1600" b="1" dirty="0">
            <a:solidFill>
              <a:srgbClr val="2B4979"/>
            </a:solidFill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0.0173</cdr:x>
      <cdr:y>0.302</cdr:y>
    </cdr:from>
    <cdr:to>
      <cdr:x>0.26054</cdr:x>
      <cdr:y>0.39787</cdr:y>
    </cdr:to>
    <cdr:sp macro="" textlink="">
      <cdr:nvSpPr>
        <cdr:cNvPr id="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751" y="2040438"/>
          <a:ext cx="2231802" cy="647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hangingPunct="0"/>
          <a:endParaRPr lang="ru-RU" sz="1600" b="1" dirty="0">
            <a:solidFill>
              <a:srgbClr val="2B4979"/>
            </a:solidFill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3505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2B0DE751-8707-49E1-83E6-B857F74157C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3505" y="9410145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BFDAF6B4-4460-4471-8410-03182F7CD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8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505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A4789C-5F7C-4A01-A667-58BB7307BEE7}" type="datetimeFigureOut">
              <a:rPr lang="ru-RU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94" y="4705073"/>
            <a:ext cx="5415912" cy="4457937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562"/>
            <a:ext cx="2934014" cy="495854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505" y="9408562"/>
            <a:ext cx="2934014" cy="495854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0E214E-0188-45DC-AB7A-4ECF86A5E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78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0721" indent="-28489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9571" indent="-227914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95399" indent="-227914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1228" indent="-227914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07056" indent="-22791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62885" indent="-22791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18713" indent="-22791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74541" indent="-22791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B24A1F-4CF1-4FDA-AF69-0C6622663138}" type="slidenum">
              <a:rPr lang="ru-RU">
                <a:solidFill>
                  <a:prstClr val="black"/>
                </a:solidFill>
              </a:rPr>
              <a:pPr eaLnBrk="1" hangingPunct="1"/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21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8050" y="741363"/>
            <a:ext cx="4953000" cy="3714750"/>
          </a:xfrm>
          <a:ln/>
        </p:spPr>
      </p:sp>
      <p:sp>
        <p:nvSpPr>
          <p:cNvPr id="9216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218" tIns="45609" rIns="91218" bIns="45609"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92165" name="Номер слайда 3"/>
          <p:cNvSpPr txBox="1">
            <a:spLocks noGrp="1"/>
          </p:cNvSpPr>
          <p:nvPr/>
        </p:nvSpPr>
        <p:spPr bwMode="auto">
          <a:xfrm>
            <a:off x="3832690" y="9408981"/>
            <a:ext cx="293484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609" rIns="91218" bIns="45609" anchor="b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FFB675D-641D-4D2B-BAA7-8CFEBFB821EA}" type="slidenum">
              <a:rPr lang="ru-RU" sz="1200">
                <a:solidFill>
                  <a:prstClr val="white"/>
                </a:solidFill>
              </a:rPr>
              <a:pPr algn="r" eaLnBrk="1" hangingPunct="1"/>
              <a:t>18</a:t>
            </a:fld>
            <a:endParaRPr lang="ru-RU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5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0D42CD-0517-4968-A9A4-DDEC32D64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E9583A-76D3-4EA6-B919-37E673E3F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7ECD97-27BD-455E-BE54-591EA1243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02F84F-C982-404A-9D19-917648FFE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cs typeface="+mn-cs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15.12.2016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C9D0AC-53A0-4403-A386-F8A69F2C3309}" type="slidenum">
              <a:rPr lang="ru-RU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BDAD43-F6B8-4806-B44A-7C66C45BB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23D4BC-F592-4402-97DF-9D4D37652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704CD-009D-49B8-A258-814CB7CB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58FB70-6161-4EB7-9096-6C658CFA3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5F52BD-1A8B-4035-8957-78D9E1B1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15E772-5D71-46B3-9EFD-57F7EB94B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981F43-2280-4711-844E-78DC4EFA7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F17C626-27D2-4BB1-A3A1-A9851D454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15.12.2016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alpha val="60000"/>
                </a:prstClr>
              </a:solidFill>
              <a:latin typeface="Palatino Linotype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  <a:latin typeface="Palatino Linotyp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  <a:latin typeface="Palatino Linotyp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20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chart" Target="../charts/chart2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3.xml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010346"/>
          </a:xfrm>
        </p:spPr>
        <p:txBody>
          <a:bodyPr/>
          <a:lstStyle/>
          <a:p>
            <a:pPr indent="449580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 подходы в исполнении нормативных требований в оказании наркологической помощи и обеспечения электронного </a:t>
            </a:r>
            <a:r>
              <a:rPr lang="ru-RU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документооборота,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видеоконференцсвязи между наркологическими подразделениями Оренбургской области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861048"/>
            <a:ext cx="6984776" cy="2376264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В.В.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Карпец</a:t>
            </a:r>
            <a:r>
              <a:rPr lang="ru-RU" sz="3600" b="1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заслуженный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врач РФ, главный специалист нарколог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Оренбургской области, главный врач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«ООКНД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Распоряжение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Минздрава Оренбургской области от 25.10.2016 г. №2483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поэтапной централизации в Оренбургской области первичной специализированной медико-санитарной помощи по профилю «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психиатрия-наркология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врачам медицинских организаций,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системы здравоохранения Оренбургской области, имеющих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штате психиатров – наркологов обеспечить  проведение  организационно-штатных мероприятий, предусматривающих  исключение  должностей врачей психиатров-наркологов из штата медицинской организации в срок до 30.12.2016 г., 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«ООКНД»  обеспечить  заключение  трудовых договоров с высвобождаемыми работниками  медицинских организаций, соответствующих требованиям  к образованию и квалификации по профилю «психиатрия-наркология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2310\Мои документы\Downloads\dh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06" y="1120027"/>
            <a:ext cx="3165894" cy="23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116632"/>
            <a:ext cx="8742584" cy="864096"/>
          </a:xfrm>
          <a:prstGeom prst="rect">
            <a:avLst/>
          </a:prstGeom>
          <a:solidFill>
            <a:srgbClr val="DBCBAD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cap="all" dirty="0" smtClean="0">
                <a:solidFill>
                  <a:srgbClr val="A83E4D"/>
                </a:solidFill>
                <a:cs typeface="Arial" charset="0"/>
              </a:rPr>
              <a:t>Оснащённость компьютерной </a:t>
            </a:r>
            <a:r>
              <a:rPr lang="ru-RU" sz="2000" b="1" cap="all" dirty="0">
                <a:solidFill>
                  <a:srgbClr val="A83E4D"/>
                </a:solidFill>
                <a:cs typeface="Arial" charset="0"/>
              </a:rPr>
              <a:t/>
            </a:r>
            <a:br>
              <a:rPr lang="ru-RU" sz="2000" b="1" cap="all" dirty="0">
                <a:solidFill>
                  <a:srgbClr val="A83E4D"/>
                </a:solidFill>
                <a:cs typeface="Arial" charset="0"/>
              </a:rPr>
            </a:br>
            <a:r>
              <a:rPr lang="ru-RU" sz="2000" b="1" cap="all" dirty="0">
                <a:solidFill>
                  <a:srgbClr val="A83E4D"/>
                </a:solidFill>
                <a:cs typeface="Arial" charset="0"/>
              </a:rPr>
              <a:t>техникой </a:t>
            </a:r>
            <a:r>
              <a:rPr lang="ru-RU" sz="2000" b="1" cap="all" dirty="0" smtClean="0">
                <a:solidFill>
                  <a:srgbClr val="A83E4D"/>
                </a:solidFill>
                <a:cs typeface="Arial" charset="0"/>
              </a:rPr>
              <a:t>КАБИНЕТОВ ПСИХИАТРОВ- НАРКОЛОГОВ ТЕРРИТОРИЙ В 2016 </a:t>
            </a:r>
            <a:r>
              <a:rPr lang="ru-RU" sz="1400" b="1" cap="all" dirty="0" smtClean="0">
                <a:solidFill>
                  <a:srgbClr val="A83E4D"/>
                </a:solidFill>
                <a:cs typeface="Arial" charset="0"/>
              </a:rPr>
              <a:t>Г.</a:t>
            </a:r>
          </a:p>
        </p:txBody>
      </p:sp>
      <p:graphicFrame>
        <p:nvGraphicFramePr>
          <p:cNvPr id="1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922238"/>
              </p:ext>
            </p:extLst>
          </p:nvPr>
        </p:nvGraphicFramePr>
        <p:xfrm>
          <a:off x="0" y="1124744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043791"/>
              </p:ext>
            </p:extLst>
          </p:nvPr>
        </p:nvGraphicFramePr>
        <p:xfrm>
          <a:off x="5461282" y="1000955"/>
          <a:ext cx="370790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453192622"/>
              </p:ext>
            </p:extLst>
          </p:nvPr>
        </p:nvGraphicFramePr>
        <p:xfrm>
          <a:off x="25188" y="2304660"/>
          <a:ext cx="5410907" cy="263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332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5832648"/>
          </a:xfrm>
        </p:spPr>
        <p:txBody>
          <a:bodyPr/>
          <a:lstStyle/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сегодняшний, </a:t>
            </a:r>
            <a:r>
              <a:rPr lang="ru-RU" sz="4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данных по  передаче диспансеру безвозмездного имущества с районных больниц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приобретение </a:t>
            </a:r>
            <a:r>
              <a:rPr lang="ru-RU" sz="40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автоматизированных рабочих мест в кабинеты психиатров-наркологов в территориях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Первоочередные задачи на 2017 год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8001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Оснастить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кабинет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психиатра - нарколога в городах и районах области персональным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веб камерой,  с многофункциональным устройствам (МФУ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подключением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 сети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Интернет в рамках защищённой сети министерства здравоохранения Оренбургской области,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возможности обеспечения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электронного документооборота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проведения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видеоконференцсвязи,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заседаний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врачебных комиссий </a:t>
            </a:r>
          </a:p>
          <a:p>
            <a:pPr marL="8001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видеонаблюдения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кабинетах психиатров - наркологов в городах и районах области с выводом видеонаблюдения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режиме он 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телефон (компьютер, планшет)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диспансера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(все территории) и филиала (по закреплённым территориям) совместно с психиатрической службой области, с целью контроля работы специалистов и качества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предоставляемой медицинской помощи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задачи на 2017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30174"/>
            <a:ext cx="8748972" cy="3394828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635896" y="1196752"/>
            <a:ext cx="14207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712968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pPr marL="457200" lvl="0" indent="-457200" algn="just" eaLnBrk="0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перенастройку существующего и вновь приобретаемого сетевого оборудования;  </a:t>
            </a:r>
          </a:p>
          <a:p>
            <a:pPr marL="457200" lvl="0" indent="-457200" algn="just" eaLnBrk="0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закупить новый сервер (на котором развернётся информационная система); </a:t>
            </a:r>
          </a:p>
          <a:p>
            <a:pPr marL="342900" lvl="0" indent="-342900" algn="just" eaLnBrk="0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оснастить каждый кабинет психиатра-нарколога в городах и районах области, с подключением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сети Интернет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рамках защищённой сети министерства здравоохранения Оренбургской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области: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персональным компьютером </a:t>
            </a:r>
          </a:p>
          <a:p>
            <a:pPr marL="342900" lvl="0" indent="-342900" algn="just" eaLnBrk="0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 камерой </a:t>
            </a:r>
          </a:p>
          <a:p>
            <a:pPr marL="342900" lvl="0" indent="-342900" algn="just" eaLnBrk="0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многофункциональным устройством 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(МФУ</a:t>
            </a: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lvl="0" indent="-342900" algn="just" eaLnBrk="0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-камерой, подключенной только  к сети Интернет</a:t>
            </a:r>
            <a:endParaRPr lang="ru-RU" sz="2000" b="1" i="1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/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Дмитрий </a:t>
            </a:r>
            <a:r>
              <a:rPr lang="ru-RU" sz="3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Анатольевич Медведев –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3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</a:t>
            </a:r>
            <a:r>
              <a:rPr lang="ru-RU" sz="3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– 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медицину более </a:t>
            </a:r>
            <a:r>
              <a:rPr lang="ru-RU" sz="3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3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эту задачу мы ставим по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видеонаблюдения, видеоконференцсвязи для  проведения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конференций, совещаний, заседаний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врачебной комиссии и других организационных и медицинских мероприятий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8326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Фирма 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Техновек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совместно с ГБУЗ «МИАЦ» предоставляет информационную систему для видеоконференцсвязи и электронного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документооборота, с использованием  её в защищённой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сети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здравоохранения Оренбургской области посредством сети Интернет 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техническую поддержку на реализацию вопросов по настройке, подключению и взаимодействию в подразделениях наркологической службы Оренбургской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области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60800"/>
            <a:ext cx="15128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7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1657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8888" y="260350"/>
            <a:ext cx="704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FF59"/>
                </a:solidFill>
                <a:latin typeface="Times New Roman" pitchFamily="18" charset="0"/>
                <a:cs typeface="Times New Roman" pitchFamily="18" charset="0"/>
              </a:rPr>
              <a:t>Единая корпоративная сеть </a:t>
            </a:r>
            <a:r>
              <a:rPr lang="ru-RU" sz="2400" b="1" dirty="0" smtClean="0">
                <a:solidFill>
                  <a:srgbClr val="FFFF59"/>
                </a:solidFill>
                <a:latin typeface="Times New Roman" pitchFamily="18" charset="0"/>
                <a:cs typeface="Times New Roman" pitchFamily="18" charset="0"/>
              </a:rPr>
              <a:t>ГАУЗ «ООКНД»</a:t>
            </a:r>
            <a:endParaRPr lang="ru-RU" sz="2400" b="1" dirty="0">
              <a:solidFill>
                <a:srgbClr val="FFFF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1" name="Picture 7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2879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ашивка 19"/>
          <p:cNvSpPr>
            <a:spLocks noChangeArrowheads="1"/>
          </p:cNvSpPr>
          <p:nvPr/>
        </p:nvSpPr>
        <p:spPr bwMode="auto">
          <a:xfrm rot="3300734">
            <a:off x="6840538" y="3248025"/>
            <a:ext cx="715962" cy="357188"/>
          </a:xfrm>
          <a:prstGeom prst="chevron">
            <a:avLst>
              <a:gd name="adj" fmla="val 29473"/>
            </a:avLst>
          </a:prstGeom>
          <a:solidFill>
            <a:srgbClr val="0D97FF"/>
          </a:solidFill>
          <a:ln w="25400" algn="ctr">
            <a:solidFill>
              <a:srgbClr val="39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Palatino Linotype"/>
              <a:cs typeface="+mn-cs"/>
            </a:endParaRPr>
          </a:p>
        </p:txBody>
      </p:sp>
      <p:sp>
        <p:nvSpPr>
          <p:cNvPr id="21" name="Нашивка 20"/>
          <p:cNvSpPr>
            <a:spLocks noChangeArrowheads="1"/>
          </p:cNvSpPr>
          <p:nvPr/>
        </p:nvSpPr>
        <p:spPr bwMode="auto">
          <a:xfrm rot="7163105">
            <a:off x="1285082" y="3259931"/>
            <a:ext cx="863600" cy="338137"/>
          </a:xfrm>
          <a:prstGeom prst="chevron">
            <a:avLst>
              <a:gd name="adj" fmla="val 37210"/>
            </a:avLst>
          </a:prstGeom>
          <a:solidFill>
            <a:srgbClr val="0D97FF"/>
          </a:solidFill>
          <a:ln w="25400" algn="ctr">
            <a:solidFill>
              <a:srgbClr val="39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Palatino Linotype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7880" y="819133"/>
            <a:ext cx="199582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Диспансер</a:t>
            </a:r>
            <a:endParaRPr lang="ru-RU" sz="24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2052638" y="4005064"/>
            <a:ext cx="2409825" cy="8542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Психиатры- наркологи в закреплённых районах области </a:t>
            </a:r>
            <a:endParaRPr lang="ru-RU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716463" y="692150"/>
            <a:ext cx="2232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Филиалы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23528" y="5042092"/>
            <a:ext cx="8280722" cy="1570377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3399FF"/>
              </a:buClr>
              <a:buSzPct val="70000"/>
              <a:buFont typeface="Wingdings" pitchFamily="2" charset="2"/>
              <a:buNone/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Данное информационное взаимодействие  посредством средств вычислительной техники (СВТ) и телекоммуникационного оборудования будет реализовано в 2017 г.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/>
              <a:cs typeface="+mn-cs"/>
            </a:endParaRPr>
          </a:p>
        </p:txBody>
      </p:sp>
      <p:pic>
        <p:nvPicPr>
          <p:cNvPr id="60430" name="Picture 7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2879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1" name="Rectangle 15"/>
          <p:cNvSpPr>
            <a:spLocks noRot="1" noChangeArrowheads="1"/>
          </p:cNvSpPr>
          <p:nvPr/>
        </p:nvSpPr>
        <p:spPr bwMode="auto">
          <a:xfrm>
            <a:off x="4932040" y="4005064"/>
            <a:ext cx="2556198" cy="8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Психиатры- наркологи в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закреплённых городах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и районах области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3851275" y="2060848"/>
            <a:ext cx="1225550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Palatino Linotyp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8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4"/>
          <p:cNvSpPr>
            <a:spLocks noChangeArrowheads="1"/>
          </p:cNvSpPr>
          <p:nvPr/>
        </p:nvSpPr>
        <p:spPr bwMode="gray">
          <a:xfrm rot="9383027" flipH="1">
            <a:off x="5385097" y="1245596"/>
            <a:ext cx="235600" cy="545766"/>
          </a:xfrm>
          <a:prstGeom prst="upArrow">
            <a:avLst>
              <a:gd name="adj1" fmla="val 51676"/>
              <a:gd name="adj2" fmla="val 64139"/>
            </a:avLst>
          </a:prstGeom>
          <a:gradFill rotWithShape="1">
            <a:gsLst>
              <a:gs pos="0">
                <a:schemeClr val="tx2"/>
              </a:gs>
              <a:gs pos="100000">
                <a:srgbClr val="A0B8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 rot="13755681" flipH="1">
            <a:off x="2571751" y="1036637"/>
            <a:ext cx="328612" cy="792163"/>
          </a:xfrm>
          <a:prstGeom prst="upArrow">
            <a:avLst>
              <a:gd name="adj1" fmla="val 51676"/>
              <a:gd name="adj2" fmla="val 99907"/>
            </a:avLst>
          </a:prstGeom>
          <a:gradFill rotWithShape="1">
            <a:gsLst>
              <a:gs pos="0">
                <a:schemeClr val="tx2"/>
              </a:gs>
              <a:gs pos="100000">
                <a:srgbClr val="A0B8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75781" name="Group 3"/>
          <p:cNvGrpSpPr>
            <a:grpSpLocks/>
          </p:cNvGrpSpPr>
          <p:nvPr/>
        </p:nvGrpSpPr>
        <p:grpSpPr bwMode="auto">
          <a:xfrm rot="10800000">
            <a:off x="539750" y="95097"/>
            <a:ext cx="8208963" cy="1062037"/>
            <a:chOff x="2078" y="1824"/>
            <a:chExt cx="1615" cy="1615"/>
          </a:xfrm>
        </p:grpSpPr>
        <p:sp>
          <p:nvSpPr>
            <p:cNvPr id="75793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794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gray">
            <a:xfrm>
              <a:off x="2337" y="2266"/>
              <a:ext cx="1096" cy="731"/>
            </a:xfrm>
            <a:prstGeom prst="ellipse">
              <a:avLst/>
            </a:prstGeom>
            <a:gradFill rotWithShape="1">
              <a:gsLst>
                <a:gs pos="0">
                  <a:srgbClr val="3C6363"/>
                </a:gs>
                <a:gs pos="50000">
                  <a:schemeClr val="hlink"/>
                </a:gs>
                <a:gs pos="100000">
                  <a:srgbClr val="3C636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798" name="Oval 12"/>
            <p:cNvSpPr>
              <a:spLocks noChangeArrowheads="1"/>
            </p:cNvSpPr>
            <p:nvPr/>
          </p:nvSpPr>
          <p:spPr bwMode="gray">
            <a:xfrm>
              <a:off x="2337" y="2266"/>
              <a:ext cx="1096" cy="73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6098" name="AutoShape 18"/>
          <p:cNvSpPr>
            <a:spLocks noChangeArrowheads="1"/>
          </p:cNvSpPr>
          <p:nvPr/>
        </p:nvSpPr>
        <p:spPr bwMode="gray">
          <a:xfrm>
            <a:off x="152400" y="2886819"/>
            <a:ext cx="2763416" cy="1982341"/>
          </a:xfrm>
          <a:prstGeom prst="can">
            <a:avLst>
              <a:gd name="adj" fmla="val 803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Бузулук</a:t>
            </a:r>
          </a:p>
          <a:p>
            <a:pPr algn="just"/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Грачевский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Красногвардейский р-н</a:t>
            </a:r>
          </a:p>
          <a:p>
            <a:pPr algn="just"/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Курманаевский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Первомайский р-н</a:t>
            </a:r>
          </a:p>
          <a:p>
            <a:pPr algn="just"/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Сорочинский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Ташлинский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Тоцкий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endParaRPr 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3" name="Text Box 19"/>
          <p:cNvSpPr txBox="1">
            <a:spLocks noChangeArrowheads="1"/>
          </p:cNvSpPr>
          <p:nvPr/>
        </p:nvSpPr>
        <p:spPr bwMode="gray">
          <a:xfrm>
            <a:off x="1908175" y="476250"/>
            <a:ext cx="5472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Закреплённые территории (районы и  городские округа (</a:t>
            </a:r>
            <a:r>
              <a:rPr lang="ru-RU" sz="1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ru-RU" sz="1500" b="1" dirty="0" smtClean="0">
                <a:solidFill>
                  <a:srgbClr val="0E1571"/>
                </a:solidFill>
              </a:rPr>
              <a:t> ГАУЗ «ООКНД» </a:t>
            </a:r>
            <a:endParaRPr lang="en-US" sz="1500" b="1" dirty="0">
              <a:solidFill>
                <a:srgbClr val="0E1571"/>
              </a:solidFill>
            </a:endParaRPr>
          </a:p>
        </p:txBody>
      </p:sp>
      <p:sp>
        <p:nvSpPr>
          <p:cNvPr id="75784" name="Номер слайда 39"/>
          <p:cNvSpPr txBox="1">
            <a:spLocks noGrp="1"/>
          </p:cNvSpPr>
          <p:nvPr/>
        </p:nvSpPr>
        <p:spPr bwMode="auto">
          <a:xfrm>
            <a:off x="7010400" y="6537325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405A44F-4ABF-47A5-9A7D-30F6A87D5F5C}" type="slidenum">
              <a:rPr lang="en-US" sz="1400">
                <a:solidFill>
                  <a:prstClr val="white"/>
                </a:solidFill>
              </a:rPr>
              <a:pPr algn="r" eaLnBrk="1" hangingPunct="1"/>
              <a:t>18</a:t>
            </a:fld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" name="AutoShape 18"/>
          <p:cNvSpPr>
            <a:spLocks noChangeArrowheads="1"/>
          </p:cNvSpPr>
          <p:nvPr/>
        </p:nvSpPr>
        <p:spPr bwMode="gray">
          <a:xfrm>
            <a:off x="4788024" y="1815699"/>
            <a:ext cx="4355976" cy="2727606"/>
          </a:xfrm>
          <a:prstGeom prst="can">
            <a:avLst>
              <a:gd name="adj" fmla="val 803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Оренбург</a:t>
            </a:r>
          </a:p>
          <a:p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Акбулакский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        Октябрьский р-н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Оренбургский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      Александровский р-н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Сакмарский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          Соль-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Илецкий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Беляевский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	    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Илекский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Тюльганский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        Переволоцкий р-н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Шарлыкский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       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Пономаревский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р-н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Новосергиевский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 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18"/>
          <p:cNvSpPr>
            <a:spLocks noChangeArrowheads="1"/>
          </p:cNvSpPr>
          <p:nvPr/>
        </p:nvSpPr>
        <p:spPr bwMode="gray">
          <a:xfrm>
            <a:off x="5215956" y="4869160"/>
            <a:ext cx="3748532" cy="1850224"/>
          </a:xfrm>
          <a:prstGeom prst="can">
            <a:avLst>
              <a:gd name="adj" fmla="val 803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Адамовский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Домбаровский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Новоорский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Ясненский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gray">
          <a:xfrm>
            <a:off x="539750" y="4946104"/>
            <a:ext cx="2993809" cy="1723256"/>
          </a:xfrm>
          <a:prstGeom prst="can">
            <a:avLst>
              <a:gd name="adj" fmla="val 803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Новотроицк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Гайский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Медногорск</a:t>
            </a:r>
          </a:p>
          <a:p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Кваркенский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 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Кувандыкский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 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Саракташский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 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gray">
          <a:xfrm>
            <a:off x="152400" y="1174237"/>
            <a:ext cx="2259360" cy="1421919"/>
          </a:xfrm>
          <a:prstGeom prst="can">
            <a:avLst>
              <a:gd name="adj" fmla="val 803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Бугуруслан</a:t>
            </a:r>
          </a:p>
          <a:p>
            <a:pPr algn="just"/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Абдулинский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Асекеевский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Матвеевский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9" name="AutoShape 4"/>
          <p:cNvSpPr>
            <a:spLocks noChangeArrowheads="1"/>
          </p:cNvSpPr>
          <p:nvPr/>
        </p:nvSpPr>
        <p:spPr bwMode="gray">
          <a:xfrm rot="10154729" flipH="1">
            <a:off x="4573632" y="1562639"/>
            <a:ext cx="231941" cy="4219988"/>
          </a:xfrm>
          <a:prstGeom prst="upArrow">
            <a:avLst>
              <a:gd name="adj1" fmla="val 100000"/>
              <a:gd name="adj2" fmla="val 310036"/>
            </a:avLst>
          </a:prstGeom>
          <a:gradFill rotWithShape="1">
            <a:gsLst>
              <a:gs pos="0">
                <a:schemeClr val="tx2"/>
              </a:gs>
              <a:gs pos="100000">
                <a:srgbClr val="A0B8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5790" name="AutoShape 4"/>
          <p:cNvSpPr>
            <a:spLocks noChangeArrowheads="1"/>
          </p:cNvSpPr>
          <p:nvPr/>
        </p:nvSpPr>
        <p:spPr bwMode="gray">
          <a:xfrm rot="12736040" flipH="1">
            <a:off x="2806742" y="1103862"/>
            <a:ext cx="383792" cy="1821131"/>
          </a:xfrm>
          <a:prstGeom prst="upArrow">
            <a:avLst>
              <a:gd name="adj1" fmla="val 51676"/>
              <a:gd name="adj2" fmla="val 218956"/>
            </a:avLst>
          </a:prstGeom>
          <a:gradFill rotWithShape="1">
            <a:gsLst>
              <a:gs pos="0">
                <a:schemeClr val="tx2"/>
              </a:gs>
              <a:gs pos="100000">
                <a:srgbClr val="A0B8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5791" name="AutoShape 4"/>
          <p:cNvSpPr>
            <a:spLocks noChangeArrowheads="1"/>
          </p:cNvSpPr>
          <p:nvPr/>
        </p:nvSpPr>
        <p:spPr bwMode="gray">
          <a:xfrm rot="11789033" flipH="1">
            <a:off x="3480453" y="1440181"/>
            <a:ext cx="325438" cy="3311525"/>
          </a:xfrm>
          <a:prstGeom prst="upArrow">
            <a:avLst>
              <a:gd name="adj1" fmla="val 51676"/>
              <a:gd name="adj2" fmla="val 419413"/>
            </a:avLst>
          </a:prstGeom>
          <a:gradFill rotWithShape="1">
            <a:gsLst>
              <a:gs pos="0">
                <a:schemeClr val="tx2"/>
              </a:gs>
              <a:gs pos="100000">
                <a:srgbClr val="A0B8D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80728"/>
          </a:xfrm>
        </p:spPr>
        <p:txBody>
          <a:bodyPr/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по повышению информированности населения посредством 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ГАУЗ «ООКНД»</a:t>
            </a:r>
            <a:b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www.narko56.ru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200" b="1" dirty="0" smtClean="0">
                <a:latin typeface="Segoe Script" panose="020B0504020000000003" pitchFamily="34" charset="0"/>
                <a:ea typeface="Times New Roman" panose="02020603050405020304" pitchFamily="18" charset="0"/>
              </a:rPr>
              <a:t>Советы родителям              Признаки употребления</a:t>
            </a:r>
            <a:endParaRPr lang="ru-RU" sz="2200" b="1" dirty="0"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 smtClean="0"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Детская подростковая          Материалы по профилактике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b="1" dirty="0"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  наркологическая служба        </a:t>
            </a:r>
            <a:endParaRPr lang="ru-RU" sz="2000" b="1" dirty="0"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" y="1725942"/>
            <a:ext cx="3240360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32647"/>
            <a:ext cx="3199904" cy="1793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" y="4581129"/>
            <a:ext cx="3240360" cy="2088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581127"/>
            <a:ext cx="3199905" cy="2088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0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/>
          <a:lstStyle/>
          <a:p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нормативные документы, определяющие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цели и задачи информатизации 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здравоохранения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Российской Федерации от 7 мая 2012 г. № 598 "О совершенствовании государственной политики в сфере здравоохранения";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Российской Федерации 7 мая 2012 г. № 606 "О мерах по реализации демографической политики Российской Федерации"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ФЗ от 27.06.2006 г. ФЗ №149-ФЗ «Об информатизации, информационных технологиях и о защите информации»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ФЗ от 09.11.2011 г. ФЗ № 323 «Об основах охраны здоровья граждан в Российской Федерации»;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программа Российской Федерации "Развитие здравоохранения", утвержденная постановлением Правительства Российской Федерации от 15 апреля 2014 г. № 294 "Об утверждении государственной программы Российской Федерации "Развитие здравоохранения";</a:t>
            </a: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региональной информатизации до 2018 года, утверждённая   Распоряжением Правительства от 29 декабря 2014 года</a:t>
            </a:r>
            <a:r>
              <a:rPr lang="ru-RU" sz="19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№2769-р;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Оказание  качественной медицинской помощи невозможно без вспомогательных служб, обеспечивающих работу  </a:t>
            </a: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диспансера</a:t>
            </a:r>
          </a:p>
          <a:p>
            <a:pPr marL="0" indent="0" algn="ctr">
              <a:buNone/>
            </a:pPr>
            <a:r>
              <a:rPr lang="ru-RU" sz="23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Задача сегодняшнего дня: </a:t>
            </a:r>
          </a:p>
          <a:p>
            <a:pPr marL="400050" lvl="1" indent="0">
              <a:buNone/>
            </a:pP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Создать  единые системы (баз данных)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1С: Бухгалтерия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1С: Заработная плата и кадры, объединяющая  </a:t>
            </a:r>
            <a:r>
              <a:rPr lang="ru-RU" sz="23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диспансер и все филиалы, в последующем и кабинеты врачей психиатров-наркологов территорий.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единой системе каждый филиал работает в своей сети (ограниченные права), головное учреждение (г. Оренбург) работает и контролирует систему в целом.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единые системы позволят провести оптимизацию  рабочего процесса </a:t>
            </a: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бухгалтерии, экономистов 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отдела </a:t>
            </a: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и снижение затрат на техническое обслуживание в целом по учреждению </a:t>
            </a:r>
            <a:endParaRPr lang="ru-RU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7471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52" y="260648"/>
            <a:ext cx="8229600" cy="716604"/>
          </a:xfrm>
        </p:spPr>
        <p:txBody>
          <a:bodyPr/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управления бухгалтерией, экономической службой и кадрами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г. – 2016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9475322"/>
              </p:ext>
            </p:extLst>
          </p:nvPr>
        </p:nvGraphicFramePr>
        <p:xfrm>
          <a:off x="251520" y="2174875"/>
          <a:ext cx="3816424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79208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2017г.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база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35707918"/>
              </p:ext>
            </p:extLst>
          </p:nvPr>
        </p:nvGraphicFramePr>
        <p:xfrm>
          <a:off x="4788024" y="2174875"/>
          <a:ext cx="403244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4139952" y="3908203"/>
            <a:ext cx="906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1С:Бухгалтерия Версия 8.3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1С:Зарплата и кадры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72473"/>
              </p:ext>
            </p:extLst>
          </p:nvPr>
        </p:nvGraphicFramePr>
        <p:xfrm>
          <a:off x="457200" y="1340768"/>
          <a:ext cx="807524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8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/>
          <a:lstStyle/>
          <a:p>
            <a:pPr marL="0" lv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этой задачи позволит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 финансовую подконтрольность  и лучшую управляемость процессом оказания медицинской помощи, с учётом нашей территориальной разобщённости</a:t>
            </a: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2" y="1268760"/>
            <a:ext cx="8741793" cy="532859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Обновление и дооснащение автоматизированных рабочих мест (АРМ), приобретение серверного оборудования, на котором  будет развёрнута  информационная система  для  видеоконференцсвязи, электронного документооборота и проведения врачебно-контрольных комиссий</a:t>
            </a:r>
            <a:r>
              <a:rPr lang="ru-RU" sz="2400" dirty="0" smtClean="0"/>
              <a:t>;</a:t>
            </a:r>
            <a:endParaRPr lang="ru-RU" sz="2400" dirty="0"/>
          </a:p>
          <a:p>
            <a:pPr marL="0" lvl="0" indent="0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Развитие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сетевой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инфраструктуры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 филиалами, кабинетами психиатров -наркологов в городах и районах области:</a:t>
            </a:r>
            <a:endParaRPr lang="ru-RU" sz="2400" dirty="0">
              <a:latin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оказанию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медицинской помощи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(электронный документооборот,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проведение заседаний врачебно-контрольной комиссии и консультаций);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ведению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бухгалтерского учёта и кадров (1С: Бухгалтерия, 1С: Заработная плата и кадры)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0303" y="188640"/>
            <a:ext cx="8742584" cy="720080"/>
          </a:xfrm>
          <a:prstGeom prst="rect">
            <a:avLst/>
          </a:prstGeom>
          <a:solidFill>
            <a:srgbClr val="DBCBAD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cap="all" dirty="0">
                <a:solidFill>
                  <a:srgbClr val="A83E4D"/>
                </a:solidFill>
                <a:cs typeface="Arial" charset="0"/>
              </a:rPr>
              <a:t>Задачи по совершенствованию информационного </a:t>
            </a:r>
            <a:r>
              <a:rPr lang="ru-RU" sz="2000" b="1" cap="all" dirty="0" smtClean="0">
                <a:solidFill>
                  <a:srgbClr val="A83E4D"/>
                </a:solidFill>
                <a:cs typeface="Arial" charset="0"/>
              </a:rPr>
              <a:t>обеспечения ГАУЗ «ООКНД» на 2017 год:</a:t>
            </a:r>
          </a:p>
        </p:txBody>
      </p:sp>
    </p:spTree>
    <p:extLst>
      <p:ext uri="{BB962C8B-B14F-4D97-AF65-F5344CB8AC3E}">
        <p14:creationId xmlns:p14="http://schemas.microsoft.com/office/powerpoint/2010/main" val="25062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2088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ru-RU" sz="2400" b="1" cap="all" dirty="0">
                <a:solidFill>
                  <a:srgbClr val="A83E4D"/>
                </a:solidFill>
                <a:ea typeface="+mn-ea"/>
                <a:cs typeface="Arial" charset="0"/>
              </a:rPr>
              <a:t>Задачи по совершенствованию информационного обеспечения ГАУЗ «ООКНД»: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412606" cy="4929411"/>
          </a:xfrm>
        </p:spPr>
        <p:txBody>
          <a:bodyPr/>
          <a:lstStyle/>
          <a:p>
            <a:pPr marL="0" lvl="0" indent="0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3. Совершенствование  взаимодействия на уровне: 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диспансер - филиал - психиатры- наркологи закреплённых территорий;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филиал -  психиатры- наркологи закреплённых территорий;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Повышение информированности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населения  посредством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сайта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диспансера.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систем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информационной безопасности,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криптографической и антивирусной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Проведение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защите персональных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хранящихся и обрабатываемых  в информационных системах персональных данных (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ИСПДн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диспансера в целом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4871787" cy="482453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4427984" cy="491826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5600" b="1" i="1" dirty="0" smtClean="0">
                <a:solidFill>
                  <a:srgbClr val="00B050"/>
                </a:solidFill>
                <a:latin typeface="Book Antiqua" panose="02040602050305030304" pitchFamily="18" charset="0"/>
                <a:cs typeface="+mn-cs"/>
              </a:rPr>
              <a:t>Благодарю</a:t>
            </a:r>
            <a:endParaRPr lang="ru-RU" sz="5600" b="1" i="1" dirty="0">
              <a:solidFill>
                <a:srgbClr val="00B050"/>
              </a:solidFill>
              <a:latin typeface="Book Antiqua" panose="02040602050305030304" pitchFamily="18" charset="0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r>
              <a:rPr lang="ru-RU" sz="5600" b="1" i="1" dirty="0">
                <a:solidFill>
                  <a:srgbClr val="00B050"/>
                </a:solidFill>
                <a:latin typeface="Book Antiqua" panose="02040602050305030304" pitchFamily="18" charset="0"/>
                <a:cs typeface="+mn-cs"/>
              </a:rPr>
              <a:t>за внимание!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5600" b="1" i="1" dirty="0">
                <a:solidFill>
                  <a:srgbClr val="00B050"/>
                </a:solidFill>
                <a:latin typeface="Book Antiqua" panose="02040602050305030304" pitchFamily="18" charset="0"/>
                <a:cs typeface="+mn-cs"/>
              </a:rPr>
              <a:t>Успехов в 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5600" b="1" i="1" dirty="0">
                <a:solidFill>
                  <a:srgbClr val="00B050"/>
                </a:solidFill>
                <a:latin typeface="Book Antiqua" panose="02040602050305030304" pitchFamily="18" charset="0"/>
                <a:cs typeface="+mn-cs"/>
              </a:rPr>
              <a:t>работе!</a:t>
            </a:r>
          </a:p>
        </p:txBody>
      </p:sp>
    </p:spTree>
    <p:extLst>
      <p:ext uri="{BB962C8B-B14F-4D97-AF65-F5344CB8AC3E}">
        <p14:creationId xmlns:p14="http://schemas.microsoft.com/office/powerpoint/2010/main" val="20129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Ежегодное послание Президента России Федеральному собранию 1 декабря 2016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наращивать и уровень информатизации </a:t>
            </a: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здравоохранения,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сделать удобной и простой запись на приём, ведение документации. Нужно освободить врачей от рутины, от заполнения вороха отчётов и справок, дать им больше времени для непосредственной работы с пациентом»</a:t>
            </a:r>
          </a:p>
          <a:p>
            <a:pPr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В.В.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Путин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368152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указов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Президента Российской Федерации от 7 мая 2012 г. № 598, № 606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 Государственной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программы Российской Федерации "Развитие здравоохранения",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709120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качества оказания медицинской помощи;</a:t>
            </a: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и внедрение современных методов диагностики, профилактики и лечения;</a:t>
            </a: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повышение эффективности управления системой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здравоохранения;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оказания медицинской помощи  наркологическим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больным,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и путём  информатизации наркологических учреждений в полном объёме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Указы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Президента Российской Федерации от 7 мая 2012 г. № 598, №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606, Государственная программа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Российской Федерации "Развитие здравоохранения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96544"/>
          </a:xfrm>
        </p:spPr>
        <p:txBody>
          <a:bodyPr/>
          <a:lstStyle/>
          <a:p>
            <a:pPr marL="114300" indent="0">
              <a:spcAft>
                <a:spcPts val="0"/>
              </a:spcAft>
              <a:buNone/>
            </a:pP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эффективности работы медицинского персонала целесообразно</a:t>
            </a: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создание эргономичных автоматизированных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рабочих мест, снижающих число ручных операций, отнимающих значительное время;</a:t>
            </a: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обеспечение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комплексной автоматизации процессов управления медицинской </a:t>
            </a: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4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584176"/>
          </a:xfrm>
        </p:spPr>
        <p:txBody>
          <a:bodyPr/>
          <a:lstStyle/>
          <a:p>
            <a:r>
              <a:rPr lang="ru-RU" sz="23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Ведение информационных систем в системе здравоохранения определено ФЗ от 09.11.2011 г.  </a:t>
            </a:r>
            <a:r>
              <a:rPr lang="ru-RU" sz="23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ФЗ № 323 </a:t>
            </a:r>
            <a:r>
              <a:rPr lang="ru-RU" sz="23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 основах охраны здоровья граждан в Российской Федерации», </a:t>
            </a: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статья 91 </a:t>
            </a:r>
            <a:endParaRPr lang="ru-RU" sz="2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в информационных системах в сфере здравоохранения осуществляются сбор, хранение, обработка и предоставление информации об органах, организациях государственной, муниципальной и частной систем здравоохранения и об осуществлении ими медицинской деятельности на основании представляемых ими первичных данных о медицинской деятельности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3645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597666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Информатизация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 наркологической службы Оренбургской области приведет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к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большей </a:t>
            </a:r>
            <a:r>
              <a:rPr lang="ru-RU" sz="40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подконтрольности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и лучшей </a:t>
            </a:r>
            <a:r>
              <a:rPr lang="ru-RU" sz="4000" i="1" u="sng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управляемости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 процессом оказания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медицинской помощи,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а также позволит </a:t>
            </a:r>
            <a:r>
              <a:rPr lang="ru-RU" sz="4000" i="1" u="sng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сконцентрироваться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 на наиболее </a:t>
            </a:r>
            <a:r>
              <a:rPr lang="ru-RU" sz="4000" i="1" u="sng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приоритетных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Utsaah" panose="020B0604020202020204" pitchFamily="34" charset="0"/>
              </a:rPr>
              <a:t> направлениях деятельности</a:t>
            </a:r>
            <a:endParaRPr lang="ru-RU" sz="4000" dirty="0"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97152"/>
          </a:xfrm>
        </p:spPr>
        <p:txBody>
          <a:bodyPr/>
          <a:lstStyle/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вычислительной и оргтехникой,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её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функционирования;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лицензионным программным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обеспечением автоматизированных рабочих мест;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филиалами, посредством телекоммуникационного оборудования;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 населения посредством сайта диспансера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16632"/>
            <a:ext cx="8742584" cy="1008112"/>
          </a:xfrm>
          <a:prstGeom prst="rect">
            <a:avLst/>
          </a:prstGeom>
          <a:solidFill>
            <a:srgbClr val="DBCBAD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cap="all" dirty="0">
                <a:solidFill>
                  <a:srgbClr val="A83E4D"/>
                </a:solidFill>
                <a:cs typeface="Arial" charset="0"/>
              </a:rPr>
              <a:t>Направления работ по </a:t>
            </a:r>
            <a:r>
              <a:rPr lang="ru-RU" sz="2000" b="1" cap="all" dirty="0" smtClean="0">
                <a:solidFill>
                  <a:srgbClr val="A83E4D"/>
                </a:solidFill>
                <a:cs typeface="Arial" charset="0"/>
              </a:rPr>
              <a:t>информационному </a:t>
            </a:r>
          </a:p>
          <a:p>
            <a:pPr eaLnBrk="1" hangingPunct="1">
              <a:defRPr/>
            </a:pPr>
            <a:r>
              <a:rPr lang="ru-RU" sz="2000" b="1" cap="all" dirty="0" smtClean="0">
                <a:solidFill>
                  <a:srgbClr val="A83E4D"/>
                </a:solidFill>
                <a:cs typeface="Arial" charset="0"/>
              </a:rPr>
              <a:t>обеспечению </a:t>
            </a:r>
            <a:r>
              <a:rPr lang="ru-RU" sz="2000" b="1" cap="all" dirty="0">
                <a:solidFill>
                  <a:srgbClr val="A83E4D"/>
                </a:solidFill>
                <a:cs typeface="Arial" charset="0"/>
              </a:rPr>
              <a:t>деятельности </a:t>
            </a:r>
            <a:r>
              <a:rPr lang="ru-RU" sz="2000" b="1" cap="all" dirty="0" smtClean="0">
                <a:solidFill>
                  <a:srgbClr val="A83E4D"/>
                </a:solidFill>
                <a:cs typeface="Arial" charset="0"/>
              </a:rPr>
              <a:t>ГАУЗ «ООКНД»:</a:t>
            </a:r>
          </a:p>
        </p:txBody>
      </p:sp>
    </p:spTree>
    <p:extLst>
      <p:ext uri="{BB962C8B-B14F-4D97-AF65-F5344CB8AC3E}">
        <p14:creationId xmlns:p14="http://schemas.microsoft.com/office/powerpoint/2010/main" val="32305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650173"/>
              </p:ext>
            </p:extLst>
          </p:nvPr>
        </p:nvGraphicFramePr>
        <p:xfrm>
          <a:off x="35496" y="1015240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Documents and Settings\user2310\Мои документы\Downloads\dh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3165894" cy="23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116632"/>
            <a:ext cx="8742584" cy="864096"/>
          </a:xfrm>
          <a:prstGeom prst="rect">
            <a:avLst/>
          </a:prstGeom>
          <a:solidFill>
            <a:srgbClr val="DBCBAD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cap="all" dirty="0" smtClean="0">
                <a:solidFill>
                  <a:srgbClr val="A83E4D"/>
                </a:solidFill>
                <a:cs typeface="Arial" charset="0"/>
              </a:rPr>
              <a:t>Оснащённость компьютерной </a:t>
            </a:r>
            <a:r>
              <a:rPr lang="ru-RU" sz="2000" b="1" cap="all" dirty="0">
                <a:solidFill>
                  <a:srgbClr val="A83E4D"/>
                </a:solidFill>
                <a:cs typeface="Arial" charset="0"/>
              </a:rPr>
              <a:t/>
            </a:r>
            <a:br>
              <a:rPr lang="ru-RU" sz="2000" b="1" cap="all" dirty="0">
                <a:solidFill>
                  <a:srgbClr val="A83E4D"/>
                </a:solidFill>
                <a:cs typeface="Arial" charset="0"/>
              </a:rPr>
            </a:br>
            <a:r>
              <a:rPr lang="ru-RU" sz="2000" b="1" cap="all" dirty="0">
                <a:solidFill>
                  <a:srgbClr val="A83E4D"/>
                </a:solidFill>
                <a:cs typeface="Arial" charset="0"/>
              </a:rPr>
              <a:t>техникой </a:t>
            </a:r>
            <a:r>
              <a:rPr lang="ru-RU" sz="2000" b="1" cap="all" dirty="0" smtClean="0">
                <a:solidFill>
                  <a:srgbClr val="A83E4D"/>
                </a:solidFill>
                <a:cs typeface="Arial" charset="0"/>
              </a:rPr>
              <a:t>ГАУЗ «ООКНД» 2013-2015 гг.</a:t>
            </a:r>
          </a:p>
        </p:txBody>
      </p:sp>
    </p:spTree>
    <p:extLst>
      <p:ext uri="{BB962C8B-B14F-4D97-AF65-F5344CB8AC3E}">
        <p14:creationId xmlns:p14="http://schemas.microsoft.com/office/powerpoint/2010/main" val="30102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E2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азовая">
  <a:themeElements>
    <a:clrScheme name="Другая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753D3D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 2">
    <a:dk1>
      <a:srgbClr val="000000"/>
    </a:dk1>
    <a:lt1>
      <a:srgbClr val="FFCC99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E2CA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7661</TotalTime>
  <Words>1306</Words>
  <Application>Microsoft Office PowerPoint</Application>
  <PresentationFormat>Экран (4:3)</PresentationFormat>
  <Paragraphs>148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Book Antiqua</vt:lpstr>
      <vt:lpstr>Calibri</vt:lpstr>
      <vt:lpstr>Corbel</vt:lpstr>
      <vt:lpstr>Palatino Linotype</vt:lpstr>
      <vt:lpstr>Segoe Print</vt:lpstr>
      <vt:lpstr>Segoe Script</vt:lpstr>
      <vt:lpstr>Symbol</vt:lpstr>
      <vt:lpstr>Times New Roman</vt:lpstr>
      <vt:lpstr>Utsaah</vt:lpstr>
      <vt:lpstr>Verdana</vt:lpstr>
      <vt:lpstr>Wingdings</vt:lpstr>
      <vt:lpstr>Тема Office</vt:lpstr>
      <vt:lpstr>Базовая</vt:lpstr>
      <vt:lpstr>Инновационные подходы в исполнении нормативных требований в оказании наркологической помощи и обеспечения электронного документооборота, видеоконференцсвязи между наркологическими подразделениями Оренбургской области </vt:lpstr>
      <vt:lpstr>Основные нормативные документы, определяющие цели и задачи информатизации здравоохранения</vt:lpstr>
      <vt:lpstr>Ежегодное послание Президента России Федеральному собранию 1 декабря 2016 г.</vt:lpstr>
      <vt:lpstr>Цели указов Президента Российской Федерации от 7 мая 2012 г. № 598, № 606 и Государственной программы Российской Федерации "Развитие здравоохранения", </vt:lpstr>
      <vt:lpstr>Указы Президента Российской Федерации от 7 мая 2012 г. № 598, № 606, Государственная программа Российской Федерации "Развитие здравоохранения" </vt:lpstr>
      <vt:lpstr>Ведение информационных систем в системе здравоохранения определено ФЗ от 09.11.2011 г.  ФЗ № 323 «Об основах охраны здоровья граждан в Российской Федерации», статья 91 </vt:lpstr>
      <vt:lpstr>Презентация PowerPoint</vt:lpstr>
      <vt:lpstr>Презентация PowerPoint</vt:lpstr>
      <vt:lpstr>Презентация PowerPoint</vt:lpstr>
      <vt:lpstr>Распоряжение Минздрава Оренбургской области от 25.10.2016 г. №2483 "О поэтапной централизации в Оренбургской области первичной специализированной медико-санитарной помощи по профилю «психиатрия-наркология"</vt:lpstr>
      <vt:lpstr>Презентация PowerPoint</vt:lpstr>
      <vt:lpstr>Презентация PowerPoint</vt:lpstr>
      <vt:lpstr>Первоочередные задачи на 2017 год</vt:lpstr>
      <vt:lpstr>Первоочередные задачи на 2017 год</vt:lpstr>
      <vt:lpstr>Дмитрий Анатольевич Медведев – "Задача Правительства РФ – сделать медицину более мобильной" </vt:lpstr>
      <vt:lpstr>Презентация PowerPoint</vt:lpstr>
      <vt:lpstr>Психиатры- наркологи в закреплённых районах области </vt:lpstr>
      <vt:lpstr>Презентация PowerPoint</vt:lpstr>
      <vt:lpstr>Работа по повышению информированности населения посредством сайта ГАУЗ «ООКНД»                                                                   www.narko56.ru</vt:lpstr>
      <vt:lpstr>Презентация PowerPoint</vt:lpstr>
      <vt:lpstr>Структура управления бухгалтерией, экономической службой и кадрами</vt:lpstr>
      <vt:lpstr>Программа 1С:Бухгалтерия Версия 8.3 Программа 1С:Зарплата и кадры</vt:lpstr>
      <vt:lpstr>Презентация PowerPoint</vt:lpstr>
      <vt:lpstr>Презентация PowerPoint</vt:lpstr>
      <vt:lpstr>Задачи по совершенствованию информационного обеспечения ГАУЗ «ООКНД»: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Виконт</dc:creator>
  <cp:lastModifiedBy>КотляроваСВ</cp:lastModifiedBy>
  <cp:revision>758</cp:revision>
  <cp:lastPrinted>2016-12-14T08:51:31Z</cp:lastPrinted>
  <dcterms:created xsi:type="dcterms:W3CDTF">2012-02-10T19:22:50Z</dcterms:created>
  <dcterms:modified xsi:type="dcterms:W3CDTF">2016-12-15T03:22:51Z</dcterms:modified>
</cp:coreProperties>
</file>